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5" r:id="rId10"/>
    <p:sldId id="266" r:id="rId11"/>
    <p:sldId id="264"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105" d="100"/>
          <a:sy n="105" d="100"/>
        </p:scale>
        <p:origin x="99" y="13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B817A1-FD07-F670-3E08-0CC02BD1BF5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4579AE1D-51E4-9460-DF05-2388E47C1C1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DCF1396D-93E3-C13A-5165-0D14743D4707}"/>
              </a:ext>
            </a:extLst>
          </p:cNvPr>
          <p:cNvSpPr>
            <a:spLocks noGrp="1"/>
          </p:cNvSpPr>
          <p:nvPr>
            <p:ph type="dt" sz="half" idx="10"/>
          </p:nvPr>
        </p:nvSpPr>
        <p:spPr/>
        <p:txBody>
          <a:bodyPr/>
          <a:lstStyle/>
          <a:p>
            <a:fld id="{B05EA2D0-0D63-4F5C-A441-3CDD24E4B28E}" type="datetimeFigureOut">
              <a:rPr lang="en-IN" smtClean="0"/>
              <a:t>27-11-2023</a:t>
            </a:fld>
            <a:endParaRPr lang="en-IN"/>
          </a:p>
        </p:txBody>
      </p:sp>
      <p:sp>
        <p:nvSpPr>
          <p:cNvPr id="5" name="Footer Placeholder 4">
            <a:extLst>
              <a:ext uri="{FF2B5EF4-FFF2-40B4-BE49-F238E27FC236}">
                <a16:creationId xmlns:a16="http://schemas.microsoft.com/office/drawing/2014/main" id="{782585B2-52D0-63DA-3565-CB18AD792D4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3735A053-E8E5-F38C-65D0-0C1C4FAE586A}"/>
              </a:ext>
            </a:extLst>
          </p:cNvPr>
          <p:cNvSpPr>
            <a:spLocks noGrp="1"/>
          </p:cNvSpPr>
          <p:nvPr>
            <p:ph type="sldNum" sz="quarter" idx="12"/>
          </p:nvPr>
        </p:nvSpPr>
        <p:spPr/>
        <p:txBody>
          <a:bodyPr/>
          <a:lstStyle/>
          <a:p>
            <a:fld id="{A1F1B4A6-D4F1-4C63-9AD1-5CCF1180C063}" type="slidenum">
              <a:rPr lang="en-IN" smtClean="0"/>
              <a:t>‹#›</a:t>
            </a:fld>
            <a:endParaRPr lang="en-IN"/>
          </a:p>
        </p:txBody>
      </p:sp>
    </p:spTree>
    <p:extLst>
      <p:ext uri="{BB962C8B-B14F-4D97-AF65-F5344CB8AC3E}">
        <p14:creationId xmlns:p14="http://schemas.microsoft.com/office/powerpoint/2010/main" val="33836585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02CE6D-58B9-852C-D95C-017AFF42BAD4}"/>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9433FECF-7038-698F-239D-4AB9AEEA449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2CFD1EC-FF2F-9D80-B9F5-006FB7CBFE4A}"/>
              </a:ext>
            </a:extLst>
          </p:cNvPr>
          <p:cNvSpPr>
            <a:spLocks noGrp="1"/>
          </p:cNvSpPr>
          <p:nvPr>
            <p:ph type="dt" sz="half" idx="10"/>
          </p:nvPr>
        </p:nvSpPr>
        <p:spPr/>
        <p:txBody>
          <a:bodyPr/>
          <a:lstStyle/>
          <a:p>
            <a:fld id="{B05EA2D0-0D63-4F5C-A441-3CDD24E4B28E}" type="datetimeFigureOut">
              <a:rPr lang="en-IN" smtClean="0"/>
              <a:t>27-11-2023</a:t>
            </a:fld>
            <a:endParaRPr lang="en-IN"/>
          </a:p>
        </p:txBody>
      </p:sp>
      <p:sp>
        <p:nvSpPr>
          <p:cNvPr id="5" name="Footer Placeholder 4">
            <a:extLst>
              <a:ext uri="{FF2B5EF4-FFF2-40B4-BE49-F238E27FC236}">
                <a16:creationId xmlns:a16="http://schemas.microsoft.com/office/drawing/2014/main" id="{229E7711-F7F6-72AB-2196-12A59834D7A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3B2FFCD-F9E5-6F28-74CF-1CB3B4715DCE}"/>
              </a:ext>
            </a:extLst>
          </p:cNvPr>
          <p:cNvSpPr>
            <a:spLocks noGrp="1"/>
          </p:cNvSpPr>
          <p:nvPr>
            <p:ph type="sldNum" sz="quarter" idx="12"/>
          </p:nvPr>
        </p:nvSpPr>
        <p:spPr/>
        <p:txBody>
          <a:bodyPr/>
          <a:lstStyle/>
          <a:p>
            <a:fld id="{A1F1B4A6-D4F1-4C63-9AD1-5CCF1180C063}" type="slidenum">
              <a:rPr lang="en-IN" smtClean="0"/>
              <a:t>‹#›</a:t>
            </a:fld>
            <a:endParaRPr lang="en-IN"/>
          </a:p>
        </p:txBody>
      </p:sp>
    </p:spTree>
    <p:extLst>
      <p:ext uri="{BB962C8B-B14F-4D97-AF65-F5344CB8AC3E}">
        <p14:creationId xmlns:p14="http://schemas.microsoft.com/office/powerpoint/2010/main" val="485183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390BCF9-319D-6AAE-99B1-EA1FFBC2208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62AC4E4D-3C3B-AB8A-99AB-AF3DFD37DE3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ECD58887-4850-199B-BC39-2DCCDEACAE22}"/>
              </a:ext>
            </a:extLst>
          </p:cNvPr>
          <p:cNvSpPr>
            <a:spLocks noGrp="1"/>
          </p:cNvSpPr>
          <p:nvPr>
            <p:ph type="dt" sz="half" idx="10"/>
          </p:nvPr>
        </p:nvSpPr>
        <p:spPr/>
        <p:txBody>
          <a:bodyPr/>
          <a:lstStyle/>
          <a:p>
            <a:fld id="{B05EA2D0-0D63-4F5C-A441-3CDD24E4B28E}" type="datetimeFigureOut">
              <a:rPr lang="en-IN" smtClean="0"/>
              <a:t>27-11-2023</a:t>
            </a:fld>
            <a:endParaRPr lang="en-IN"/>
          </a:p>
        </p:txBody>
      </p:sp>
      <p:sp>
        <p:nvSpPr>
          <p:cNvPr id="5" name="Footer Placeholder 4">
            <a:extLst>
              <a:ext uri="{FF2B5EF4-FFF2-40B4-BE49-F238E27FC236}">
                <a16:creationId xmlns:a16="http://schemas.microsoft.com/office/drawing/2014/main" id="{0F0440AB-18FD-168A-D1D0-CD60BFA83ABF}"/>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733FEDF3-0D62-D356-FF7D-B124E5ED9DF2}"/>
              </a:ext>
            </a:extLst>
          </p:cNvPr>
          <p:cNvSpPr>
            <a:spLocks noGrp="1"/>
          </p:cNvSpPr>
          <p:nvPr>
            <p:ph type="sldNum" sz="quarter" idx="12"/>
          </p:nvPr>
        </p:nvSpPr>
        <p:spPr/>
        <p:txBody>
          <a:bodyPr/>
          <a:lstStyle/>
          <a:p>
            <a:fld id="{A1F1B4A6-D4F1-4C63-9AD1-5CCF1180C063}" type="slidenum">
              <a:rPr lang="en-IN" smtClean="0"/>
              <a:t>‹#›</a:t>
            </a:fld>
            <a:endParaRPr lang="en-IN"/>
          </a:p>
        </p:txBody>
      </p:sp>
    </p:spTree>
    <p:extLst>
      <p:ext uri="{BB962C8B-B14F-4D97-AF65-F5344CB8AC3E}">
        <p14:creationId xmlns:p14="http://schemas.microsoft.com/office/powerpoint/2010/main" val="1113315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443185-CACA-8CA3-CF5A-A9784A62EF97}"/>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9F08E927-BD18-6461-6379-A104D13D85D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F0910B87-F66D-3E1D-7EC7-1920AE66A38A}"/>
              </a:ext>
            </a:extLst>
          </p:cNvPr>
          <p:cNvSpPr>
            <a:spLocks noGrp="1"/>
          </p:cNvSpPr>
          <p:nvPr>
            <p:ph type="dt" sz="half" idx="10"/>
          </p:nvPr>
        </p:nvSpPr>
        <p:spPr/>
        <p:txBody>
          <a:bodyPr/>
          <a:lstStyle/>
          <a:p>
            <a:fld id="{B05EA2D0-0D63-4F5C-A441-3CDD24E4B28E}" type="datetimeFigureOut">
              <a:rPr lang="en-IN" smtClean="0"/>
              <a:t>27-11-2023</a:t>
            </a:fld>
            <a:endParaRPr lang="en-IN"/>
          </a:p>
        </p:txBody>
      </p:sp>
      <p:sp>
        <p:nvSpPr>
          <p:cNvPr id="5" name="Footer Placeholder 4">
            <a:extLst>
              <a:ext uri="{FF2B5EF4-FFF2-40B4-BE49-F238E27FC236}">
                <a16:creationId xmlns:a16="http://schemas.microsoft.com/office/drawing/2014/main" id="{D7C7D9DA-CB84-AD28-29E1-EF848AEF66E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0A40089-0AEC-2293-459C-1DDBFD88C63C}"/>
              </a:ext>
            </a:extLst>
          </p:cNvPr>
          <p:cNvSpPr>
            <a:spLocks noGrp="1"/>
          </p:cNvSpPr>
          <p:nvPr>
            <p:ph type="sldNum" sz="quarter" idx="12"/>
          </p:nvPr>
        </p:nvSpPr>
        <p:spPr/>
        <p:txBody>
          <a:bodyPr/>
          <a:lstStyle/>
          <a:p>
            <a:fld id="{A1F1B4A6-D4F1-4C63-9AD1-5CCF1180C063}" type="slidenum">
              <a:rPr lang="en-IN" smtClean="0"/>
              <a:t>‹#›</a:t>
            </a:fld>
            <a:endParaRPr lang="en-IN"/>
          </a:p>
        </p:txBody>
      </p:sp>
    </p:spTree>
    <p:extLst>
      <p:ext uri="{BB962C8B-B14F-4D97-AF65-F5344CB8AC3E}">
        <p14:creationId xmlns:p14="http://schemas.microsoft.com/office/powerpoint/2010/main" val="24434667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59C469-3C18-5A06-2F79-970DFBCA77B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BCFDCD42-08AD-5313-089B-68AAE50D781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AA90DBF-487B-EC74-A3FD-4FF564B13DAC}"/>
              </a:ext>
            </a:extLst>
          </p:cNvPr>
          <p:cNvSpPr>
            <a:spLocks noGrp="1"/>
          </p:cNvSpPr>
          <p:nvPr>
            <p:ph type="dt" sz="half" idx="10"/>
          </p:nvPr>
        </p:nvSpPr>
        <p:spPr/>
        <p:txBody>
          <a:bodyPr/>
          <a:lstStyle/>
          <a:p>
            <a:fld id="{B05EA2D0-0D63-4F5C-A441-3CDD24E4B28E}" type="datetimeFigureOut">
              <a:rPr lang="en-IN" smtClean="0"/>
              <a:t>27-11-2023</a:t>
            </a:fld>
            <a:endParaRPr lang="en-IN"/>
          </a:p>
        </p:txBody>
      </p:sp>
      <p:sp>
        <p:nvSpPr>
          <p:cNvPr id="5" name="Footer Placeholder 4">
            <a:extLst>
              <a:ext uri="{FF2B5EF4-FFF2-40B4-BE49-F238E27FC236}">
                <a16:creationId xmlns:a16="http://schemas.microsoft.com/office/drawing/2014/main" id="{FC51F734-EE86-C573-7805-54AA7C275A8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1F5E866-EC62-E26F-9125-DC9C8D31C8FF}"/>
              </a:ext>
            </a:extLst>
          </p:cNvPr>
          <p:cNvSpPr>
            <a:spLocks noGrp="1"/>
          </p:cNvSpPr>
          <p:nvPr>
            <p:ph type="sldNum" sz="quarter" idx="12"/>
          </p:nvPr>
        </p:nvSpPr>
        <p:spPr/>
        <p:txBody>
          <a:bodyPr/>
          <a:lstStyle/>
          <a:p>
            <a:fld id="{A1F1B4A6-D4F1-4C63-9AD1-5CCF1180C063}" type="slidenum">
              <a:rPr lang="en-IN" smtClean="0"/>
              <a:t>‹#›</a:t>
            </a:fld>
            <a:endParaRPr lang="en-IN"/>
          </a:p>
        </p:txBody>
      </p:sp>
    </p:spTree>
    <p:extLst>
      <p:ext uri="{BB962C8B-B14F-4D97-AF65-F5344CB8AC3E}">
        <p14:creationId xmlns:p14="http://schemas.microsoft.com/office/powerpoint/2010/main" val="5006294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16257-5FCA-FFA4-575D-66D87A501673}"/>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7DF00242-E498-4ACD-694B-400F4CE19F1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0BDD27BA-6427-ABC2-860A-FF84EF20E76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897BE817-64B4-C246-DB23-B37A339BA390}"/>
              </a:ext>
            </a:extLst>
          </p:cNvPr>
          <p:cNvSpPr>
            <a:spLocks noGrp="1"/>
          </p:cNvSpPr>
          <p:nvPr>
            <p:ph type="dt" sz="half" idx="10"/>
          </p:nvPr>
        </p:nvSpPr>
        <p:spPr/>
        <p:txBody>
          <a:bodyPr/>
          <a:lstStyle/>
          <a:p>
            <a:fld id="{B05EA2D0-0D63-4F5C-A441-3CDD24E4B28E}" type="datetimeFigureOut">
              <a:rPr lang="en-IN" smtClean="0"/>
              <a:t>27-11-2023</a:t>
            </a:fld>
            <a:endParaRPr lang="en-IN"/>
          </a:p>
        </p:txBody>
      </p:sp>
      <p:sp>
        <p:nvSpPr>
          <p:cNvPr id="6" name="Footer Placeholder 5">
            <a:extLst>
              <a:ext uri="{FF2B5EF4-FFF2-40B4-BE49-F238E27FC236}">
                <a16:creationId xmlns:a16="http://schemas.microsoft.com/office/drawing/2014/main" id="{2815E7A2-6185-BD12-8596-D9B674CDAD39}"/>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1C4DB8B0-114C-2319-D95B-3B40FA589208}"/>
              </a:ext>
            </a:extLst>
          </p:cNvPr>
          <p:cNvSpPr>
            <a:spLocks noGrp="1"/>
          </p:cNvSpPr>
          <p:nvPr>
            <p:ph type="sldNum" sz="quarter" idx="12"/>
          </p:nvPr>
        </p:nvSpPr>
        <p:spPr/>
        <p:txBody>
          <a:bodyPr/>
          <a:lstStyle/>
          <a:p>
            <a:fld id="{A1F1B4A6-D4F1-4C63-9AD1-5CCF1180C063}" type="slidenum">
              <a:rPr lang="en-IN" smtClean="0"/>
              <a:t>‹#›</a:t>
            </a:fld>
            <a:endParaRPr lang="en-IN"/>
          </a:p>
        </p:txBody>
      </p:sp>
    </p:spTree>
    <p:extLst>
      <p:ext uri="{BB962C8B-B14F-4D97-AF65-F5344CB8AC3E}">
        <p14:creationId xmlns:p14="http://schemas.microsoft.com/office/powerpoint/2010/main" val="11889382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D1AE39-1095-95DB-B825-60E286748F70}"/>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ADBF85FA-C58A-ADD1-36D9-C87E4210E2C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30ACFD6-9FBF-5B08-6E32-953BB280DA4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C99CD75E-CB8E-73AD-88BA-B3CF5B68E6C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B70B9E0-5B74-758F-D590-02A0BE151BD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4E6BE66E-7CD4-A753-A482-6AC1E7E76A54}"/>
              </a:ext>
            </a:extLst>
          </p:cNvPr>
          <p:cNvSpPr>
            <a:spLocks noGrp="1"/>
          </p:cNvSpPr>
          <p:nvPr>
            <p:ph type="dt" sz="half" idx="10"/>
          </p:nvPr>
        </p:nvSpPr>
        <p:spPr/>
        <p:txBody>
          <a:bodyPr/>
          <a:lstStyle/>
          <a:p>
            <a:fld id="{B05EA2D0-0D63-4F5C-A441-3CDD24E4B28E}" type="datetimeFigureOut">
              <a:rPr lang="en-IN" smtClean="0"/>
              <a:t>27-11-2023</a:t>
            </a:fld>
            <a:endParaRPr lang="en-IN"/>
          </a:p>
        </p:txBody>
      </p:sp>
      <p:sp>
        <p:nvSpPr>
          <p:cNvPr id="8" name="Footer Placeholder 7">
            <a:extLst>
              <a:ext uri="{FF2B5EF4-FFF2-40B4-BE49-F238E27FC236}">
                <a16:creationId xmlns:a16="http://schemas.microsoft.com/office/drawing/2014/main" id="{3A54D9B9-0797-A969-5A11-5FDDBC35C0E6}"/>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FDA2E047-74A3-107C-4788-D5B837FC3F6D}"/>
              </a:ext>
            </a:extLst>
          </p:cNvPr>
          <p:cNvSpPr>
            <a:spLocks noGrp="1"/>
          </p:cNvSpPr>
          <p:nvPr>
            <p:ph type="sldNum" sz="quarter" idx="12"/>
          </p:nvPr>
        </p:nvSpPr>
        <p:spPr/>
        <p:txBody>
          <a:bodyPr/>
          <a:lstStyle/>
          <a:p>
            <a:fld id="{A1F1B4A6-D4F1-4C63-9AD1-5CCF1180C063}" type="slidenum">
              <a:rPr lang="en-IN" smtClean="0"/>
              <a:t>‹#›</a:t>
            </a:fld>
            <a:endParaRPr lang="en-IN"/>
          </a:p>
        </p:txBody>
      </p:sp>
    </p:spTree>
    <p:extLst>
      <p:ext uri="{BB962C8B-B14F-4D97-AF65-F5344CB8AC3E}">
        <p14:creationId xmlns:p14="http://schemas.microsoft.com/office/powerpoint/2010/main" val="1231949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A8AFC5-4180-C243-50DD-CF69759FE36C}"/>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B66DBBEF-0760-34F2-37BD-ADDED7839A06}"/>
              </a:ext>
            </a:extLst>
          </p:cNvPr>
          <p:cNvSpPr>
            <a:spLocks noGrp="1"/>
          </p:cNvSpPr>
          <p:nvPr>
            <p:ph type="dt" sz="half" idx="10"/>
          </p:nvPr>
        </p:nvSpPr>
        <p:spPr/>
        <p:txBody>
          <a:bodyPr/>
          <a:lstStyle/>
          <a:p>
            <a:fld id="{B05EA2D0-0D63-4F5C-A441-3CDD24E4B28E}" type="datetimeFigureOut">
              <a:rPr lang="en-IN" smtClean="0"/>
              <a:t>27-11-2023</a:t>
            </a:fld>
            <a:endParaRPr lang="en-IN"/>
          </a:p>
        </p:txBody>
      </p:sp>
      <p:sp>
        <p:nvSpPr>
          <p:cNvPr id="4" name="Footer Placeholder 3">
            <a:extLst>
              <a:ext uri="{FF2B5EF4-FFF2-40B4-BE49-F238E27FC236}">
                <a16:creationId xmlns:a16="http://schemas.microsoft.com/office/drawing/2014/main" id="{0B6E083F-8BB3-0595-E1A3-259CFC1066BE}"/>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16F28C52-F0E3-9C63-F534-28416D2F86F3}"/>
              </a:ext>
            </a:extLst>
          </p:cNvPr>
          <p:cNvSpPr>
            <a:spLocks noGrp="1"/>
          </p:cNvSpPr>
          <p:nvPr>
            <p:ph type="sldNum" sz="quarter" idx="12"/>
          </p:nvPr>
        </p:nvSpPr>
        <p:spPr/>
        <p:txBody>
          <a:bodyPr/>
          <a:lstStyle/>
          <a:p>
            <a:fld id="{A1F1B4A6-D4F1-4C63-9AD1-5CCF1180C063}" type="slidenum">
              <a:rPr lang="en-IN" smtClean="0"/>
              <a:t>‹#›</a:t>
            </a:fld>
            <a:endParaRPr lang="en-IN"/>
          </a:p>
        </p:txBody>
      </p:sp>
    </p:spTree>
    <p:extLst>
      <p:ext uri="{BB962C8B-B14F-4D97-AF65-F5344CB8AC3E}">
        <p14:creationId xmlns:p14="http://schemas.microsoft.com/office/powerpoint/2010/main" val="16551390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1F61B2E-C33D-7DBE-693A-CEF2B0BC0B54}"/>
              </a:ext>
            </a:extLst>
          </p:cNvPr>
          <p:cNvSpPr>
            <a:spLocks noGrp="1"/>
          </p:cNvSpPr>
          <p:nvPr>
            <p:ph type="dt" sz="half" idx="10"/>
          </p:nvPr>
        </p:nvSpPr>
        <p:spPr/>
        <p:txBody>
          <a:bodyPr/>
          <a:lstStyle/>
          <a:p>
            <a:fld id="{B05EA2D0-0D63-4F5C-A441-3CDD24E4B28E}" type="datetimeFigureOut">
              <a:rPr lang="en-IN" smtClean="0"/>
              <a:t>27-11-2023</a:t>
            </a:fld>
            <a:endParaRPr lang="en-IN"/>
          </a:p>
        </p:txBody>
      </p:sp>
      <p:sp>
        <p:nvSpPr>
          <p:cNvPr id="3" name="Footer Placeholder 2">
            <a:extLst>
              <a:ext uri="{FF2B5EF4-FFF2-40B4-BE49-F238E27FC236}">
                <a16:creationId xmlns:a16="http://schemas.microsoft.com/office/drawing/2014/main" id="{00580758-CCAA-7382-3EF4-106FFE927CFA}"/>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A5B79809-FB82-A435-2A9A-E303EB9C8088}"/>
              </a:ext>
            </a:extLst>
          </p:cNvPr>
          <p:cNvSpPr>
            <a:spLocks noGrp="1"/>
          </p:cNvSpPr>
          <p:nvPr>
            <p:ph type="sldNum" sz="quarter" idx="12"/>
          </p:nvPr>
        </p:nvSpPr>
        <p:spPr/>
        <p:txBody>
          <a:bodyPr/>
          <a:lstStyle/>
          <a:p>
            <a:fld id="{A1F1B4A6-D4F1-4C63-9AD1-5CCF1180C063}" type="slidenum">
              <a:rPr lang="en-IN" smtClean="0"/>
              <a:t>‹#›</a:t>
            </a:fld>
            <a:endParaRPr lang="en-IN"/>
          </a:p>
        </p:txBody>
      </p:sp>
    </p:spTree>
    <p:extLst>
      <p:ext uri="{BB962C8B-B14F-4D97-AF65-F5344CB8AC3E}">
        <p14:creationId xmlns:p14="http://schemas.microsoft.com/office/powerpoint/2010/main" val="1388792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39C303-611C-5783-0DA2-A5CD318F78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1E6C87CF-098B-8587-D376-F81E7004F8C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5766EA2E-47CF-E41E-9C65-FEE4DFF75A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91EC73B-89BA-FF40-B7D9-370CCD5E9C0C}"/>
              </a:ext>
            </a:extLst>
          </p:cNvPr>
          <p:cNvSpPr>
            <a:spLocks noGrp="1"/>
          </p:cNvSpPr>
          <p:nvPr>
            <p:ph type="dt" sz="half" idx="10"/>
          </p:nvPr>
        </p:nvSpPr>
        <p:spPr/>
        <p:txBody>
          <a:bodyPr/>
          <a:lstStyle/>
          <a:p>
            <a:fld id="{B05EA2D0-0D63-4F5C-A441-3CDD24E4B28E}" type="datetimeFigureOut">
              <a:rPr lang="en-IN" smtClean="0"/>
              <a:t>27-11-2023</a:t>
            </a:fld>
            <a:endParaRPr lang="en-IN"/>
          </a:p>
        </p:txBody>
      </p:sp>
      <p:sp>
        <p:nvSpPr>
          <p:cNvPr id="6" name="Footer Placeholder 5">
            <a:extLst>
              <a:ext uri="{FF2B5EF4-FFF2-40B4-BE49-F238E27FC236}">
                <a16:creationId xmlns:a16="http://schemas.microsoft.com/office/drawing/2014/main" id="{F1BA17C0-0E6F-2DB1-FF21-E35C1DD55D3C}"/>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B7533C2F-42B8-5949-6A1C-09561478FBE2}"/>
              </a:ext>
            </a:extLst>
          </p:cNvPr>
          <p:cNvSpPr>
            <a:spLocks noGrp="1"/>
          </p:cNvSpPr>
          <p:nvPr>
            <p:ph type="sldNum" sz="quarter" idx="12"/>
          </p:nvPr>
        </p:nvSpPr>
        <p:spPr/>
        <p:txBody>
          <a:bodyPr/>
          <a:lstStyle/>
          <a:p>
            <a:fld id="{A1F1B4A6-D4F1-4C63-9AD1-5CCF1180C063}" type="slidenum">
              <a:rPr lang="en-IN" smtClean="0"/>
              <a:t>‹#›</a:t>
            </a:fld>
            <a:endParaRPr lang="en-IN"/>
          </a:p>
        </p:txBody>
      </p:sp>
    </p:spTree>
    <p:extLst>
      <p:ext uri="{BB962C8B-B14F-4D97-AF65-F5344CB8AC3E}">
        <p14:creationId xmlns:p14="http://schemas.microsoft.com/office/powerpoint/2010/main" val="19726744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DEAA4-7F5E-D140-9911-55EDF03EA86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C2CCAE8B-43A8-1FD6-E08E-497E2E7A499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BE44669A-0B61-D61C-1F3C-77BB0EBC533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DEB35D4-4A50-C170-855C-61B6B692AEC6}"/>
              </a:ext>
            </a:extLst>
          </p:cNvPr>
          <p:cNvSpPr>
            <a:spLocks noGrp="1"/>
          </p:cNvSpPr>
          <p:nvPr>
            <p:ph type="dt" sz="half" idx="10"/>
          </p:nvPr>
        </p:nvSpPr>
        <p:spPr/>
        <p:txBody>
          <a:bodyPr/>
          <a:lstStyle/>
          <a:p>
            <a:fld id="{B05EA2D0-0D63-4F5C-A441-3CDD24E4B28E}" type="datetimeFigureOut">
              <a:rPr lang="en-IN" smtClean="0"/>
              <a:t>27-11-2023</a:t>
            </a:fld>
            <a:endParaRPr lang="en-IN"/>
          </a:p>
        </p:txBody>
      </p:sp>
      <p:sp>
        <p:nvSpPr>
          <p:cNvPr id="6" name="Footer Placeholder 5">
            <a:extLst>
              <a:ext uri="{FF2B5EF4-FFF2-40B4-BE49-F238E27FC236}">
                <a16:creationId xmlns:a16="http://schemas.microsoft.com/office/drawing/2014/main" id="{4360C0C2-55C1-AD10-51B9-3B3CFDF13A98}"/>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A2773DD9-3772-A32E-2883-BB9138292396}"/>
              </a:ext>
            </a:extLst>
          </p:cNvPr>
          <p:cNvSpPr>
            <a:spLocks noGrp="1"/>
          </p:cNvSpPr>
          <p:nvPr>
            <p:ph type="sldNum" sz="quarter" idx="12"/>
          </p:nvPr>
        </p:nvSpPr>
        <p:spPr/>
        <p:txBody>
          <a:bodyPr/>
          <a:lstStyle/>
          <a:p>
            <a:fld id="{A1F1B4A6-D4F1-4C63-9AD1-5CCF1180C063}" type="slidenum">
              <a:rPr lang="en-IN" smtClean="0"/>
              <a:t>‹#›</a:t>
            </a:fld>
            <a:endParaRPr lang="en-IN"/>
          </a:p>
        </p:txBody>
      </p:sp>
    </p:spTree>
    <p:extLst>
      <p:ext uri="{BB962C8B-B14F-4D97-AF65-F5344CB8AC3E}">
        <p14:creationId xmlns:p14="http://schemas.microsoft.com/office/powerpoint/2010/main" val="18013516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A036BB6-1F49-0024-BE19-87B67BB25D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26BEFF58-9448-7917-2F3F-6187798D941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C5BA757-59B0-7BC6-36A4-21BF2FF8287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5EA2D0-0D63-4F5C-A441-3CDD24E4B28E}" type="datetimeFigureOut">
              <a:rPr lang="en-IN" smtClean="0"/>
              <a:t>27-11-2023</a:t>
            </a:fld>
            <a:endParaRPr lang="en-IN"/>
          </a:p>
        </p:txBody>
      </p:sp>
      <p:sp>
        <p:nvSpPr>
          <p:cNvPr id="5" name="Footer Placeholder 4">
            <a:extLst>
              <a:ext uri="{FF2B5EF4-FFF2-40B4-BE49-F238E27FC236}">
                <a16:creationId xmlns:a16="http://schemas.microsoft.com/office/drawing/2014/main" id="{A254A2B3-2F76-AF16-F1C5-345C25F2019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6689D29E-9FF6-79AC-1A87-B99CF2D7141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F1B4A6-D4F1-4C63-9AD1-5CCF1180C063}" type="slidenum">
              <a:rPr lang="en-IN" smtClean="0"/>
              <a:t>‹#›</a:t>
            </a:fld>
            <a:endParaRPr lang="en-IN"/>
          </a:p>
        </p:txBody>
      </p:sp>
    </p:spTree>
    <p:extLst>
      <p:ext uri="{BB962C8B-B14F-4D97-AF65-F5344CB8AC3E}">
        <p14:creationId xmlns:p14="http://schemas.microsoft.com/office/powerpoint/2010/main" val="17783352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techtarget.com/searchdatacenter/definition/Leaf-spine" TargetMode="External"/><Relationship Id="rId2" Type="http://schemas.openxmlformats.org/officeDocument/2006/relationships/hyperlink" Target="https://www.techtarget.com/searchdatacenter/definition/converged-infrastructure" TargetMode="External"/><Relationship Id="rId1" Type="http://schemas.openxmlformats.org/officeDocument/2006/relationships/slideLayout" Target="../slideLayouts/slideLayout2.xml"/><Relationship Id="rId6" Type="http://schemas.openxmlformats.org/officeDocument/2006/relationships/hyperlink" Target="https://www.techtarget.com/searchenterpriseai/definition/AI-Artificial-Intelligence" TargetMode="External"/><Relationship Id="rId5" Type="http://schemas.openxmlformats.org/officeDocument/2006/relationships/hyperlink" Target="https://www.techtarget.com/searchsecurity/definition/zero-trust-model-zero-trust-network" TargetMode="External"/><Relationship Id="rId4" Type="http://schemas.openxmlformats.org/officeDocument/2006/relationships/hyperlink" Target="https://www.techtarget.com/searchcloudcomputing/definition/software-defined-perimeter-SDP"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www.techtarget.com/searchenterpriseai/definition/machine-learning-ML" TargetMode="External"/><Relationship Id="rId2" Type="http://schemas.openxmlformats.org/officeDocument/2006/relationships/hyperlink" Target="https://www.techtarget.com/searchitoperations/definition/Google-Kubernete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techtarget.com/searchnetworking/definition/TCP" TargetMode="External"/><Relationship Id="rId2" Type="http://schemas.openxmlformats.org/officeDocument/2006/relationships/hyperlink" Target="https://www.techtarget.com/searchnetworking/definition/host" TargetMode="External"/><Relationship Id="rId1" Type="http://schemas.openxmlformats.org/officeDocument/2006/relationships/slideLayout" Target="../slideLayouts/slideLayout2.xml"/><Relationship Id="rId6" Type="http://schemas.openxmlformats.org/officeDocument/2006/relationships/hyperlink" Target="https://www.techtarget.com/searchitoperations/definition/virtual-machine-VM" TargetMode="External"/><Relationship Id="rId5" Type="http://schemas.openxmlformats.org/officeDocument/2006/relationships/hyperlink" Target="https://www.techtarget.com/searchsecurity/feature/Introduction-to-next-generation-firewalls-in-the-enterprise" TargetMode="External"/><Relationship Id="rId4" Type="http://schemas.openxmlformats.org/officeDocument/2006/relationships/hyperlink" Target="https://www.techtarget.com/searchnetworking/definition/OSI"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ww.techtarget.com/searchnetworking/definition/Telnet" TargetMode="External"/><Relationship Id="rId2" Type="http://schemas.openxmlformats.org/officeDocument/2006/relationships/hyperlink" Target="https://www.techtarget.com/searchnetworking/definition/port-number" TargetMode="External"/><Relationship Id="rId1" Type="http://schemas.openxmlformats.org/officeDocument/2006/relationships/slideLayout" Target="../slideLayouts/slideLayout2.xml"/><Relationship Id="rId5" Type="http://schemas.openxmlformats.org/officeDocument/2006/relationships/hyperlink" Target="https://www.techtarget.com/searchsecurity/definition/denial-of-service" TargetMode="External"/><Relationship Id="rId4" Type="http://schemas.openxmlformats.org/officeDocument/2006/relationships/hyperlink" Target="https://www.techtarget.com/searchsecurity/definition/IP-spoofing" TargetMode="External"/></Relationships>
</file>

<file path=ppt/slides/_rels/slide6.xml.rels><?xml version="1.0" encoding="UTF-8" standalone="yes"?>
<Relationships xmlns="http://schemas.openxmlformats.org/package/2006/relationships"><Relationship Id="rId8" Type="http://schemas.openxmlformats.org/officeDocument/2006/relationships/hyperlink" Target="https://www.techtarget.com/searchsecurity/definition/unified-threat-management-UTM" TargetMode="External"/><Relationship Id="rId3" Type="http://schemas.openxmlformats.org/officeDocument/2006/relationships/hyperlink" Target="https://www.techtarget.com/searchsecurity/definition/access-control" TargetMode="External"/><Relationship Id="rId7" Type="http://schemas.openxmlformats.org/officeDocument/2006/relationships/hyperlink" Target="https://www.techtarget.com/searchnetworking/definition/deep-packet-inspection-DPI" TargetMode="External"/><Relationship Id="rId2" Type="http://schemas.openxmlformats.org/officeDocument/2006/relationships/hyperlink" Target="https://www.techtarget.com/searchsecurity/answer/What-is-a-port-scan-attack" TargetMode="External"/><Relationship Id="rId1" Type="http://schemas.openxmlformats.org/officeDocument/2006/relationships/slideLayout" Target="../slideLayouts/slideLayout2.xml"/><Relationship Id="rId6" Type="http://schemas.openxmlformats.org/officeDocument/2006/relationships/hyperlink" Target="https://www.techtarget.com/searchsecurity/definition/Secure-Shell" TargetMode="External"/><Relationship Id="rId5" Type="http://schemas.openxmlformats.org/officeDocument/2006/relationships/hyperlink" Target="https://www.techtarget.com/searchsecurity/definition/Secure-Sockets-Layer-SSL" TargetMode="External"/><Relationship Id="rId4" Type="http://schemas.openxmlformats.org/officeDocument/2006/relationships/hyperlink" Target="https://www.techtarget.com/searchnetworking/definition/Network-Address-Translation-NAT"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www.techtarget.com/whatis/definition/proxy-server" TargetMode="External"/><Relationship Id="rId2" Type="http://schemas.openxmlformats.org/officeDocument/2006/relationships/hyperlink" Target="https://www.techtarget.com/searchsecurity/definition/payload" TargetMode="External"/><Relationship Id="rId1" Type="http://schemas.openxmlformats.org/officeDocument/2006/relationships/slideLayout" Target="../slideLayouts/slideLayout2.xml"/><Relationship Id="rId5" Type="http://schemas.openxmlformats.org/officeDocument/2006/relationships/hyperlink" Target="https://www.techtarget.com/searchnetworking/definition/domain-name-system" TargetMode="External"/><Relationship Id="rId4" Type="http://schemas.openxmlformats.org/officeDocument/2006/relationships/hyperlink" Target="https://www.techtarget.com/whatis/definition/HTTP-Hypertext-Transfer-Protocol"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techtarget.com/searchitoperations/definition/container-containerization-or-container-based-virtualization" TargetMode="External"/><Relationship Id="rId2" Type="http://schemas.openxmlformats.org/officeDocument/2006/relationships/hyperlink" Target="https://www.techtarget.com/searchitoperations/definition/hypervisor" TargetMode="External"/><Relationship Id="rId1" Type="http://schemas.openxmlformats.org/officeDocument/2006/relationships/slideLayout" Target="../slideLayouts/slideLayout2.xml"/><Relationship Id="rId4" Type="http://schemas.openxmlformats.org/officeDocument/2006/relationships/hyperlink" Target="https://www.techtarget.com/searchitoperations/news/365530755/Kubernetes-platforms-and-the-hazy-fate-of-cloud-portability" TargetMode="External"/></Relationships>
</file>

<file path=ppt/slides/_rels/slide9.xml.rels><?xml version="1.0" encoding="UTF-8" standalone="yes"?>
<Relationships xmlns="http://schemas.openxmlformats.org/package/2006/relationships"><Relationship Id="rId2" Type="http://schemas.openxmlformats.org/officeDocument/2006/relationships/hyperlink" Target="https://www.techtarget.com/searchsecurity/definition/principle-of-least-privilege-POLP"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E1F41A1-4AA2-49AA-3163-56B7FAF01621}"/>
              </a:ext>
            </a:extLst>
          </p:cNvPr>
          <p:cNvSpPr/>
          <p:nvPr/>
        </p:nvSpPr>
        <p:spPr>
          <a:xfrm>
            <a:off x="3252083" y="343404"/>
            <a:ext cx="4675367" cy="923330"/>
          </a:xfrm>
          <a:prstGeom prst="rect">
            <a:avLst/>
          </a:prstGeom>
          <a:solidFill>
            <a:srgbClr val="FF0000"/>
          </a:solidFill>
          <a:effectLst>
            <a:glow rad="228600">
              <a:schemeClr val="accent1">
                <a:satMod val="175000"/>
                <a:alpha val="40000"/>
              </a:schemeClr>
            </a:glow>
          </a:effectLst>
        </p:spPr>
        <p:txBody>
          <a:bodyPr wrap="square" lIns="91440" tIns="45720" rIns="91440" bIns="45720">
            <a:spAutoFit/>
          </a:bodyPr>
          <a:lstStyle/>
          <a:p>
            <a:pPr algn="ctr"/>
            <a:r>
              <a:rPr lang="en-US" sz="5400" b="0" cap="none" spc="0" dirty="0" err="1">
                <a:ln w="0"/>
                <a:solidFill>
                  <a:schemeClr val="tx1"/>
                </a:solidFill>
                <a:effectLst>
                  <a:outerShdw blurRad="38100" dist="19050" dir="2700000" algn="tl" rotWithShape="0">
                    <a:schemeClr val="dk1">
                      <a:alpha val="40000"/>
                    </a:schemeClr>
                  </a:outerShdw>
                </a:effectLst>
              </a:rPr>
              <a:t>FireWall</a:t>
            </a:r>
            <a:endParaRPr lang="en-US" sz="5400" b="0" cap="none" spc="0" dirty="0">
              <a:ln w="0"/>
              <a:solidFill>
                <a:schemeClr val="tx1"/>
              </a:solidFill>
              <a:effectLst>
                <a:outerShdw blurRad="38100" dist="19050" dir="2700000" algn="tl" rotWithShape="0">
                  <a:schemeClr val="dk1">
                    <a:alpha val="40000"/>
                  </a:schemeClr>
                </a:outerShdw>
              </a:effectLst>
            </a:endParaRPr>
          </a:p>
        </p:txBody>
      </p:sp>
      <p:sp>
        <p:nvSpPr>
          <p:cNvPr id="6" name="TextBox 5">
            <a:extLst>
              <a:ext uri="{FF2B5EF4-FFF2-40B4-BE49-F238E27FC236}">
                <a16:creationId xmlns:a16="http://schemas.microsoft.com/office/drawing/2014/main" id="{93CD2C4C-279B-D745-D81D-BE4CA9579920}"/>
              </a:ext>
            </a:extLst>
          </p:cNvPr>
          <p:cNvSpPr txBox="1"/>
          <p:nvPr/>
        </p:nvSpPr>
        <p:spPr>
          <a:xfrm>
            <a:off x="789167" y="1951672"/>
            <a:ext cx="10787931" cy="1015663"/>
          </a:xfrm>
          <a:prstGeom prst="rect">
            <a:avLst/>
          </a:prstGeom>
          <a:noFill/>
        </p:spPr>
        <p:txBody>
          <a:bodyPr wrap="square">
            <a:spAutoFit/>
          </a:bodyPr>
          <a:lstStyle/>
          <a:p>
            <a:pPr algn="l"/>
            <a:r>
              <a:rPr lang="en-US" sz="1600" b="1" i="0" dirty="0">
                <a:solidFill>
                  <a:srgbClr val="323232"/>
                </a:solidFill>
                <a:effectLst/>
                <a:latin typeface="Times New Roman" panose="02020603050405020304" pitchFamily="18" charset="0"/>
                <a:cs typeface="Times New Roman" panose="02020603050405020304" pitchFamily="18" charset="0"/>
              </a:rPr>
              <a:t>What is a firewall?</a:t>
            </a:r>
          </a:p>
          <a:p>
            <a:pPr algn="l"/>
            <a:endParaRPr lang="en-US" sz="1400" b="1" i="0" dirty="0">
              <a:solidFill>
                <a:srgbClr val="323232"/>
              </a:solidFill>
              <a:effectLst/>
              <a:latin typeface="Times New Roman" panose="02020603050405020304" pitchFamily="18" charset="0"/>
              <a:cs typeface="Times New Roman" panose="02020603050405020304" pitchFamily="18" charset="0"/>
            </a:endParaRPr>
          </a:p>
          <a:p>
            <a:pPr algn="l"/>
            <a:r>
              <a:rPr lang="en-US" sz="1500" b="0" i="0" dirty="0">
                <a:effectLst/>
                <a:latin typeface="Times New Roman" panose="02020603050405020304" pitchFamily="18" charset="0"/>
                <a:cs typeface="Times New Roman" panose="02020603050405020304" pitchFamily="18" charset="0"/>
              </a:rPr>
              <a:t>A firewall is a network security device that prevents unauthorized access to a network. It inspects incoming and outgoing traffic using a set of security rules to identify and block threats.</a:t>
            </a:r>
          </a:p>
        </p:txBody>
      </p:sp>
      <p:sp>
        <p:nvSpPr>
          <p:cNvPr id="8" name="TextBox 7">
            <a:extLst>
              <a:ext uri="{FF2B5EF4-FFF2-40B4-BE49-F238E27FC236}">
                <a16:creationId xmlns:a16="http://schemas.microsoft.com/office/drawing/2014/main" id="{F3226A8B-8DB3-FE7B-3E67-971E75C4262B}"/>
              </a:ext>
            </a:extLst>
          </p:cNvPr>
          <p:cNvSpPr txBox="1"/>
          <p:nvPr/>
        </p:nvSpPr>
        <p:spPr>
          <a:xfrm>
            <a:off x="789167" y="3666359"/>
            <a:ext cx="10787932" cy="743345"/>
          </a:xfrm>
          <a:prstGeom prst="rect">
            <a:avLst/>
          </a:prstGeom>
          <a:noFill/>
        </p:spPr>
        <p:txBody>
          <a:bodyPr wrap="square">
            <a:spAutoFit/>
          </a:bodyPr>
          <a:lstStyle/>
          <a:p>
            <a:pPr>
              <a:lnSpc>
                <a:spcPct val="150000"/>
              </a:lnSpc>
            </a:pPr>
            <a:r>
              <a:rPr lang="en-US" sz="1500" b="0" i="0" dirty="0">
                <a:effectLst/>
                <a:latin typeface="Times New Roman" panose="02020603050405020304" pitchFamily="18" charset="0"/>
                <a:cs typeface="Times New Roman" panose="02020603050405020304" pitchFamily="18" charset="0"/>
              </a:rPr>
              <a:t>Firewalls are used in both personal and enterprise settings, and many devices, including Mac, Windows and Linux computers, come with a built-in firewall. They're widely considered an essential component of </a:t>
            </a:r>
            <a:r>
              <a:rPr lang="en-US" sz="1500" b="1" i="0" dirty="0">
                <a:effectLst/>
                <a:latin typeface="Times New Roman" panose="02020603050405020304" pitchFamily="18" charset="0"/>
                <a:cs typeface="Times New Roman" panose="02020603050405020304" pitchFamily="18" charset="0"/>
              </a:rPr>
              <a:t>network security</a:t>
            </a:r>
            <a:r>
              <a:rPr lang="en-US" sz="1500" b="0" i="0" dirty="0">
                <a:solidFill>
                  <a:srgbClr val="666666"/>
                </a:solidFill>
                <a:effectLst/>
                <a:latin typeface="Times New Roman" panose="02020603050405020304" pitchFamily="18" charset="0"/>
                <a:cs typeface="Times New Roman" panose="02020603050405020304" pitchFamily="18" charset="0"/>
              </a:rPr>
              <a:t>.</a:t>
            </a:r>
            <a:endParaRPr lang="en-IN" sz="15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99195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A94F3E4-6F78-B929-B8DF-C39D943A4155}"/>
              </a:ext>
            </a:extLst>
          </p:cNvPr>
          <p:cNvSpPr txBox="1"/>
          <p:nvPr/>
        </p:nvSpPr>
        <p:spPr>
          <a:xfrm>
            <a:off x="482379" y="219604"/>
            <a:ext cx="10943646" cy="6193811"/>
          </a:xfrm>
          <a:prstGeom prst="rect">
            <a:avLst/>
          </a:prstGeom>
          <a:noFill/>
        </p:spPr>
        <p:txBody>
          <a:bodyPr wrap="square">
            <a:spAutoFit/>
          </a:bodyPr>
          <a:lstStyle/>
          <a:p>
            <a:pPr algn="l">
              <a:lnSpc>
                <a:spcPct val="150000"/>
              </a:lnSpc>
            </a:pPr>
            <a:r>
              <a:rPr lang="en-US" sz="1400" b="1" i="0" dirty="0">
                <a:effectLst/>
                <a:latin typeface="Times New Roman" panose="02020603050405020304" pitchFamily="18" charset="0"/>
                <a:cs typeface="Times New Roman" panose="02020603050405020304" pitchFamily="18" charset="0"/>
              </a:rPr>
              <a:t>Future of network security</a:t>
            </a:r>
          </a:p>
          <a:p>
            <a:pPr algn="l">
              <a:lnSpc>
                <a:spcPct val="150000"/>
              </a:lnSpc>
            </a:pPr>
            <a:r>
              <a:rPr lang="en-US" sz="1400" b="0" i="0" dirty="0">
                <a:effectLst/>
                <a:latin typeface="Times New Roman" panose="02020603050405020304" pitchFamily="18" charset="0"/>
                <a:cs typeface="Times New Roman" panose="02020603050405020304" pitchFamily="18" charset="0"/>
              </a:rPr>
              <a:t>In the early days of the internet, when AT&amp;T's Steven M. </a:t>
            </a:r>
            <a:r>
              <a:rPr lang="en-US" sz="1400" b="0" i="0" dirty="0" err="1">
                <a:effectLst/>
                <a:latin typeface="Times New Roman" panose="02020603050405020304" pitchFamily="18" charset="0"/>
                <a:cs typeface="Times New Roman" panose="02020603050405020304" pitchFamily="18" charset="0"/>
              </a:rPr>
              <a:t>Bellovin</a:t>
            </a:r>
            <a:r>
              <a:rPr lang="en-US" sz="1400" b="0" i="0" dirty="0">
                <a:effectLst/>
                <a:latin typeface="Times New Roman" panose="02020603050405020304" pitchFamily="18" charset="0"/>
                <a:cs typeface="Times New Roman" panose="02020603050405020304" pitchFamily="18" charset="0"/>
              </a:rPr>
              <a:t> first used the firewall metaphor, network traffic primarily flowed north-south. This simply means that most of the traffic in a data center flowed from client to server and server to client. In the past few years, however, virtualization and trends such as </a:t>
            </a:r>
            <a:r>
              <a:rPr lang="en-US" sz="1400" b="0" i="0" u="sng" dirty="0">
                <a:effectLst/>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converged infrastructure</a:t>
            </a:r>
            <a:r>
              <a:rPr lang="en-US" sz="1400" b="0" i="0" dirty="0">
                <a:effectLst/>
                <a:latin typeface="Times New Roman" panose="02020603050405020304" pitchFamily="18" charset="0"/>
                <a:cs typeface="Times New Roman" panose="02020603050405020304" pitchFamily="18" charset="0"/>
              </a:rPr>
              <a:t> have created more east-west traffic, which means that, sometimes, the largest volume of traffic in a data center is moving from server to server. To deal with this change, some enterprises have migrated from the traditional three-layer data center architecture to various forms of </a:t>
            </a:r>
            <a:r>
              <a:rPr lang="en-US" sz="1400" b="0" i="0" u="sng" dirty="0">
                <a:effectLst/>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leaf-spine architecture</a:t>
            </a:r>
            <a:r>
              <a:rPr lang="en-US" sz="1400" b="0" i="0" dirty="0">
                <a:effectLst/>
                <a:latin typeface="Times New Roman" panose="02020603050405020304" pitchFamily="18" charset="0"/>
                <a:cs typeface="Times New Roman" panose="02020603050405020304" pitchFamily="18" charset="0"/>
              </a:rPr>
              <a:t>. This change in architecture has caused some security experts to warn that, while firewalls still have an important role to play in keeping a network secure, they risk becoming less effective. Some experts even predict a departure from the client-server model altogether.</a:t>
            </a:r>
          </a:p>
          <a:p>
            <a:pPr algn="l">
              <a:lnSpc>
                <a:spcPct val="150000"/>
              </a:lnSpc>
            </a:pPr>
            <a:r>
              <a:rPr lang="en-US" sz="1400" b="0" i="0" dirty="0">
                <a:effectLst/>
                <a:latin typeface="Times New Roman" panose="02020603050405020304" pitchFamily="18" charset="0"/>
                <a:cs typeface="Times New Roman" panose="02020603050405020304" pitchFamily="18" charset="0"/>
              </a:rPr>
              <a:t>The following are some emerging trends in network security worth exploring:</a:t>
            </a:r>
          </a:p>
          <a:p>
            <a:pPr algn="l">
              <a:lnSpc>
                <a:spcPct val="150000"/>
              </a:lnSpc>
              <a:buFont typeface="Arial" panose="020B0604020202020204" pitchFamily="34" charset="0"/>
              <a:buChar char="•"/>
            </a:pPr>
            <a:r>
              <a:rPr lang="en-US" sz="1400" b="1" i="0" dirty="0">
                <a:effectLst/>
                <a:latin typeface="Times New Roman" panose="02020603050405020304" pitchFamily="18" charset="0"/>
                <a:cs typeface="Times New Roman" panose="02020603050405020304" pitchFamily="18" charset="0"/>
              </a:rPr>
              <a:t>Software-defined perimeter (SDP).</a:t>
            </a:r>
            <a:r>
              <a:rPr lang="en-US" sz="1400" b="0" i="0" dirty="0">
                <a:effectLst/>
                <a:latin typeface="Times New Roman" panose="02020603050405020304" pitchFamily="18" charset="0"/>
                <a:cs typeface="Times New Roman" panose="02020603050405020304" pitchFamily="18" charset="0"/>
              </a:rPr>
              <a:t> The use of an </a:t>
            </a:r>
            <a:r>
              <a:rPr lang="en-US" sz="1400" b="0" i="0" u="sng" dirty="0">
                <a:effectLst/>
                <a:latin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SDP</a:t>
            </a:r>
            <a:r>
              <a:rPr lang="en-US" sz="1400" b="0" i="0" dirty="0">
                <a:effectLst/>
                <a:latin typeface="Times New Roman" panose="02020603050405020304" pitchFamily="18" charset="0"/>
                <a:cs typeface="Times New Roman" panose="02020603050405020304" pitchFamily="18" charset="0"/>
              </a:rPr>
              <a:t> is more aptly suited to virtual and cloud-based architectures because it has less latency than a firewall. It also works better within increasingly identity-centric security models because it focuses on securing user access rather than IP address-based access. An SDP is based on a </a:t>
            </a:r>
            <a:r>
              <a:rPr lang="en-US" sz="1400" b="0" i="0" u="sng" dirty="0">
                <a:effectLst/>
                <a:latin typeface="Times New Roman" panose="02020603050405020304" pitchFamily="18" charset="0"/>
                <a:cs typeface="Times New Roman" panose="02020603050405020304" pitchFamily="18" charset="0"/>
                <a:hlinkClick r:id="rId5">
                  <a:extLst>
                    <a:ext uri="{A12FA001-AC4F-418D-AE19-62706E023703}">
                      <ahyp:hlinkClr xmlns:ahyp="http://schemas.microsoft.com/office/drawing/2018/hyperlinkcolor" val="tx"/>
                    </a:ext>
                  </a:extLst>
                </a:hlinkClick>
              </a:rPr>
              <a:t>zero-trust</a:t>
            </a:r>
            <a:r>
              <a:rPr lang="en-US" sz="1400" b="0" i="0" dirty="0">
                <a:effectLst/>
                <a:latin typeface="Times New Roman" panose="02020603050405020304" pitchFamily="18" charset="0"/>
                <a:cs typeface="Times New Roman" panose="02020603050405020304" pitchFamily="18" charset="0"/>
              </a:rPr>
              <a:t> framework.</a:t>
            </a:r>
          </a:p>
          <a:p>
            <a:pPr algn="l">
              <a:lnSpc>
                <a:spcPct val="150000"/>
              </a:lnSpc>
              <a:buFont typeface="Arial" panose="020B0604020202020204" pitchFamily="34" charset="0"/>
              <a:buChar char="•"/>
            </a:pPr>
            <a:r>
              <a:rPr lang="en-US" sz="1400" b="1" i="0" dirty="0">
                <a:effectLst/>
                <a:latin typeface="Times New Roman" panose="02020603050405020304" pitchFamily="18" charset="0"/>
                <a:cs typeface="Times New Roman" panose="02020603050405020304" pitchFamily="18" charset="0"/>
              </a:rPr>
              <a:t>Secure Access Service Edge (SASE).</a:t>
            </a:r>
            <a:r>
              <a:rPr lang="en-US" sz="1400" b="0" i="0" dirty="0">
                <a:effectLst/>
                <a:latin typeface="Times New Roman" panose="02020603050405020304" pitchFamily="18" charset="0"/>
                <a:cs typeface="Times New Roman" panose="02020603050405020304" pitchFamily="18" charset="0"/>
              </a:rPr>
              <a:t> SASE is becoming increasingly important for protecting networks against new and evolving threats.</a:t>
            </a:r>
          </a:p>
          <a:p>
            <a:pPr algn="l">
              <a:lnSpc>
                <a:spcPct val="150000"/>
              </a:lnSpc>
              <a:buFont typeface="Arial" panose="020B0604020202020204" pitchFamily="34" charset="0"/>
              <a:buChar char="•"/>
            </a:pPr>
            <a:r>
              <a:rPr lang="en-US" sz="1400" b="1" i="0" dirty="0">
                <a:effectLst/>
                <a:latin typeface="Times New Roman" panose="02020603050405020304" pitchFamily="18" charset="0"/>
                <a:cs typeface="Times New Roman" panose="02020603050405020304" pitchFamily="18" charset="0"/>
              </a:rPr>
              <a:t>Firewall as a service (</a:t>
            </a:r>
            <a:r>
              <a:rPr lang="en-US" sz="1400" b="1" i="0" dirty="0" err="1">
                <a:effectLst/>
                <a:latin typeface="Times New Roman" panose="02020603050405020304" pitchFamily="18" charset="0"/>
                <a:cs typeface="Times New Roman" panose="02020603050405020304" pitchFamily="18" charset="0"/>
              </a:rPr>
              <a:t>FWaaS</a:t>
            </a:r>
            <a:r>
              <a:rPr lang="en-US" sz="1400" b="1" i="0" dirty="0">
                <a:effectLst/>
                <a:latin typeface="Times New Roman" panose="02020603050405020304" pitchFamily="18" charset="0"/>
                <a:cs typeface="Times New Roman" panose="02020603050405020304" pitchFamily="18" charset="0"/>
              </a:rPr>
              <a:t>).</a:t>
            </a:r>
            <a:r>
              <a:rPr lang="en-US" sz="1400" b="0" i="0" dirty="0">
                <a:effectLst/>
                <a:latin typeface="Times New Roman" panose="02020603050405020304" pitchFamily="18" charset="0"/>
                <a:cs typeface="Times New Roman" panose="02020603050405020304" pitchFamily="18" charset="0"/>
              </a:rPr>
              <a:t> NGFWs that reside in the cloud continue to gain popularity as they examine traffic for remote employees and servers, while using standard cloud service advantages, such as ready scalability and flexibility.</a:t>
            </a:r>
          </a:p>
          <a:p>
            <a:pPr algn="l">
              <a:lnSpc>
                <a:spcPct val="150000"/>
              </a:lnSpc>
              <a:buFont typeface="Arial" panose="020B0604020202020204" pitchFamily="34" charset="0"/>
              <a:buChar char="•"/>
            </a:pPr>
            <a:r>
              <a:rPr lang="en-US" sz="1400" b="1" i="0" dirty="0">
                <a:effectLst/>
                <a:latin typeface="Times New Roman" panose="02020603050405020304" pitchFamily="18" charset="0"/>
                <a:cs typeface="Times New Roman" panose="02020603050405020304" pitchFamily="18" charset="0"/>
              </a:rPr>
              <a:t>Zero-trust policy.</a:t>
            </a:r>
            <a:r>
              <a:rPr lang="en-US" sz="1400" b="0" i="0" dirty="0">
                <a:effectLst/>
                <a:latin typeface="Times New Roman" panose="02020603050405020304" pitchFamily="18" charset="0"/>
                <a:cs typeface="Times New Roman" panose="02020603050405020304" pitchFamily="18" charset="0"/>
              </a:rPr>
              <a:t> The zero-rust policy assumes that all access requests are potentially malicious and that access is only granted on an as-needed basis. The zero-trust approach is critical to network security going forward.</a:t>
            </a:r>
          </a:p>
          <a:p>
            <a:pPr algn="l">
              <a:lnSpc>
                <a:spcPct val="150000"/>
              </a:lnSpc>
              <a:buFont typeface="Arial" panose="020B0604020202020204" pitchFamily="34" charset="0"/>
              <a:buChar char="•"/>
            </a:pPr>
            <a:r>
              <a:rPr lang="en-US" sz="1400" b="1" i="0" dirty="0">
                <a:effectLst/>
                <a:latin typeface="Times New Roman" panose="02020603050405020304" pitchFamily="18" charset="0"/>
                <a:cs typeface="Times New Roman" panose="02020603050405020304" pitchFamily="18" charset="0"/>
              </a:rPr>
              <a:t>Artificial intelligence (AI) and automation.</a:t>
            </a:r>
            <a:r>
              <a:rPr lang="en-US" sz="1400" b="0" i="0" dirty="0">
                <a:effectLst/>
                <a:latin typeface="Times New Roman" panose="02020603050405020304" pitchFamily="18" charset="0"/>
                <a:cs typeface="Times New Roman" panose="02020603050405020304" pitchFamily="18" charset="0"/>
              </a:rPr>
              <a:t> </a:t>
            </a:r>
            <a:r>
              <a:rPr lang="en-US" sz="1400" b="0" i="0" u="sng" dirty="0">
                <a:effectLst/>
                <a:latin typeface="Times New Roman" panose="02020603050405020304" pitchFamily="18" charset="0"/>
                <a:cs typeface="Times New Roman" panose="02020603050405020304" pitchFamily="18" charset="0"/>
                <a:hlinkClick r:id="rId6">
                  <a:extLst>
                    <a:ext uri="{A12FA001-AC4F-418D-AE19-62706E023703}">
                      <ahyp:hlinkClr xmlns:ahyp="http://schemas.microsoft.com/office/drawing/2018/hyperlinkcolor" val="tx"/>
                    </a:ext>
                  </a:extLst>
                </a:hlinkClick>
              </a:rPr>
              <a:t>AI</a:t>
            </a:r>
            <a:r>
              <a:rPr lang="en-US" sz="1400" b="0" i="0" dirty="0">
                <a:effectLst/>
                <a:latin typeface="Times New Roman" panose="02020603050405020304" pitchFamily="18" charset="0"/>
                <a:cs typeface="Times New Roman" panose="02020603050405020304" pitchFamily="18" charset="0"/>
              </a:rPr>
              <a:t> and automation are likely to play a greater role in network security, both in terms of threat detection and response</a:t>
            </a:r>
          </a:p>
        </p:txBody>
      </p:sp>
    </p:spTree>
    <p:extLst>
      <p:ext uri="{BB962C8B-B14F-4D97-AF65-F5344CB8AC3E}">
        <p14:creationId xmlns:p14="http://schemas.microsoft.com/office/powerpoint/2010/main" val="16851068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372FB3D-B9EA-2F7E-0AE1-940D4C8785D1}"/>
              </a:ext>
            </a:extLst>
          </p:cNvPr>
          <p:cNvSpPr txBox="1"/>
          <p:nvPr/>
        </p:nvSpPr>
        <p:spPr>
          <a:xfrm>
            <a:off x="532737" y="422619"/>
            <a:ext cx="10972800" cy="5218736"/>
          </a:xfrm>
          <a:prstGeom prst="rect">
            <a:avLst/>
          </a:prstGeom>
          <a:noFill/>
        </p:spPr>
        <p:txBody>
          <a:bodyPr wrap="square">
            <a:spAutoFit/>
          </a:bodyPr>
          <a:lstStyle/>
          <a:p>
            <a:pPr algn="l">
              <a:lnSpc>
                <a:spcPct val="150000"/>
              </a:lnSpc>
            </a:pPr>
            <a:r>
              <a:rPr lang="en-US" sz="1600" b="1" i="0" dirty="0">
                <a:solidFill>
                  <a:srgbClr val="323232"/>
                </a:solidFill>
                <a:effectLst/>
                <a:latin typeface="Times New Roman" panose="02020603050405020304" pitchFamily="18" charset="0"/>
                <a:cs typeface="Times New Roman" panose="02020603050405020304" pitchFamily="18" charset="0"/>
              </a:rPr>
              <a:t>Firewall vendors</a:t>
            </a:r>
          </a:p>
          <a:p>
            <a:pPr algn="l">
              <a:lnSpc>
                <a:spcPct val="150000"/>
              </a:lnSpc>
            </a:pPr>
            <a:r>
              <a:rPr lang="en-US" sz="1600" b="0" i="0" dirty="0">
                <a:solidFill>
                  <a:srgbClr val="666666"/>
                </a:solidFill>
                <a:effectLst/>
                <a:latin typeface="Times New Roman" panose="02020603050405020304" pitchFamily="18" charset="0"/>
                <a:cs typeface="Times New Roman" panose="02020603050405020304" pitchFamily="18" charset="0"/>
              </a:rPr>
              <a:t>Enterprises looking to purchase a firewall should understand their needs and network architecture. There are many different types of firewalls, features and vendors, including the following NGFW vendors:</a:t>
            </a:r>
          </a:p>
          <a:p>
            <a:pPr algn="l">
              <a:lnSpc>
                <a:spcPct val="150000"/>
              </a:lnSpc>
              <a:buFont typeface="Arial" panose="020B0604020202020204" pitchFamily="34" charset="0"/>
              <a:buChar char="•"/>
            </a:pPr>
            <a:r>
              <a:rPr lang="en-US" sz="1600" b="1" i="0" dirty="0">
                <a:solidFill>
                  <a:srgbClr val="666666"/>
                </a:solidFill>
                <a:effectLst/>
                <a:latin typeface="Times New Roman" panose="02020603050405020304" pitchFamily="18" charset="0"/>
                <a:cs typeface="Times New Roman" panose="02020603050405020304" pitchFamily="18" charset="0"/>
              </a:rPr>
              <a:t>Barracuda</a:t>
            </a:r>
            <a:r>
              <a:rPr lang="en-US" sz="1600" b="0" i="0" dirty="0">
                <a:solidFill>
                  <a:srgbClr val="666666"/>
                </a:solidFill>
                <a:effectLst/>
                <a:latin typeface="Times New Roman" panose="02020603050405020304" pitchFamily="18" charset="0"/>
                <a:cs typeface="Times New Roman" panose="02020603050405020304" pitchFamily="18" charset="0"/>
              </a:rPr>
              <a:t> </a:t>
            </a:r>
            <a:r>
              <a:rPr lang="en-US" sz="1600" b="1" i="0" dirty="0" err="1">
                <a:solidFill>
                  <a:srgbClr val="666666"/>
                </a:solidFill>
                <a:effectLst/>
                <a:latin typeface="Times New Roman" panose="02020603050405020304" pitchFamily="18" charset="0"/>
                <a:cs typeface="Times New Roman" panose="02020603050405020304" pitchFamily="18" charset="0"/>
              </a:rPr>
              <a:t>CloudGen</a:t>
            </a:r>
            <a:r>
              <a:rPr lang="en-US" sz="1600" b="1" i="0" dirty="0">
                <a:solidFill>
                  <a:srgbClr val="666666"/>
                </a:solidFill>
                <a:effectLst/>
                <a:latin typeface="Times New Roman" panose="02020603050405020304" pitchFamily="18" charset="0"/>
                <a:cs typeface="Times New Roman" panose="02020603050405020304" pitchFamily="18" charset="0"/>
              </a:rPr>
              <a:t> Firewall</a:t>
            </a:r>
            <a:r>
              <a:rPr lang="en-US" sz="1600" b="0" i="0" dirty="0">
                <a:solidFill>
                  <a:srgbClr val="666666"/>
                </a:solidFill>
                <a:effectLst/>
                <a:latin typeface="Times New Roman" panose="02020603050405020304" pitchFamily="18" charset="0"/>
                <a:cs typeface="Times New Roman" panose="02020603050405020304" pitchFamily="18" charset="0"/>
              </a:rPr>
              <a:t> provides advanced threat protection designed for hybrid cloud environments.</a:t>
            </a:r>
          </a:p>
          <a:p>
            <a:pPr algn="l">
              <a:lnSpc>
                <a:spcPct val="150000"/>
              </a:lnSpc>
              <a:buFont typeface="Arial" panose="020B0604020202020204" pitchFamily="34" charset="0"/>
              <a:buChar char="•"/>
            </a:pPr>
            <a:r>
              <a:rPr lang="en-US" sz="1600" b="1" i="0" dirty="0">
                <a:solidFill>
                  <a:srgbClr val="666666"/>
                </a:solidFill>
                <a:effectLst/>
                <a:latin typeface="Times New Roman" panose="02020603050405020304" pitchFamily="18" charset="0"/>
                <a:cs typeface="Times New Roman" panose="02020603050405020304" pitchFamily="18" charset="0"/>
              </a:rPr>
              <a:t>Cisco Firepower Series</a:t>
            </a:r>
            <a:r>
              <a:rPr lang="en-US" sz="1600" b="0" i="0" dirty="0">
                <a:solidFill>
                  <a:srgbClr val="666666"/>
                </a:solidFill>
                <a:effectLst/>
                <a:latin typeface="Times New Roman" panose="02020603050405020304" pitchFamily="18" charset="0"/>
                <a:cs typeface="Times New Roman" panose="02020603050405020304" pitchFamily="18" charset="0"/>
              </a:rPr>
              <a:t> offers malware detection, an IPS, URL filtering and other cloud-native firewall options built on </a:t>
            </a:r>
            <a:r>
              <a:rPr lang="en-US" sz="1600" b="0" i="0" u="sng" dirty="0">
                <a:solidFill>
                  <a:srgbClr val="007CAD"/>
                </a:solidFill>
                <a:effectLst/>
                <a:latin typeface="Times New Roman" panose="02020603050405020304" pitchFamily="18" charset="0"/>
                <a:cs typeface="Times New Roman" panose="02020603050405020304" pitchFamily="18" charset="0"/>
                <a:hlinkClick r:id="rId2"/>
              </a:rPr>
              <a:t>Kubernetes</a:t>
            </a:r>
            <a:r>
              <a:rPr lang="en-US" sz="1600" b="0" i="0" dirty="0">
                <a:solidFill>
                  <a:srgbClr val="666666"/>
                </a:solidFill>
                <a:effectLst/>
                <a:latin typeface="Times New Roman" panose="02020603050405020304" pitchFamily="18" charset="0"/>
                <a:cs typeface="Times New Roman" panose="02020603050405020304" pitchFamily="18" charset="0"/>
              </a:rPr>
              <a:t>.</a:t>
            </a:r>
          </a:p>
          <a:p>
            <a:pPr algn="l">
              <a:lnSpc>
                <a:spcPct val="150000"/>
              </a:lnSpc>
              <a:buFont typeface="Arial" panose="020B0604020202020204" pitchFamily="34" charset="0"/>
              <a:buChar char="•"/>
            </a:pPr>
            <a:r>
              <a:rPr lang="en-US" sz="1600" b="1" i="0" dirty="0">
                <a:solidFill>
                  <a:srgbClr val="666666"/>
                </a:solidFill>
                <a:effectLst/>
                <a:latin typeface="Times New Roman" panose="02020603050405020304" pitchFamily="18" charset="0"/>
                <a:cs typeface="Times New Roman" panose="02020603050405020304" pitchFamily="18" charset="0"/>
              </a:rPr>
              <a:t>Fortinet</a:t>
            </a:r>
            <a:r>
              <a:rPr lang="en-US" sz="1600" b="0" i="0" dirty="0">
                <a:solidFill>
                  <a:srgbClr val="666666"/>
                </a:solidFill>
                <a:effectLst/>
                <a:latin typeface="Times New Roman" panose="02020603050405020304" pitchFamily="18" charset="0"/>
                <a:cs typeface="Times New Roman" panose="02020603050405020304" pitchFamily="18" charset="0"/>
              </a:rPr>
              <a:t> </a:t>
            </a:r>
            <a:r>
              <a:rPr lang="en-US" sz="1600" b="1" i="0" dirty="0">
                <a:solidFill>
                  <a:srgbClr val="666666"/>
                </a:solidFill>
                <a:effectLst/>
                <a:latin typeface="Times New Roman" panose="02020603050405020304" pitchFamily="18" charset="0"/>
                <a:cs typeface="Times New Roman" panose="02020603050405020304" pitchFamily="18" charset="0"/>
              </a:rPr>
              <a:t>FortiGate </a:t>
            </a:r>
            <a:r>
              <a:rPr lang="en-US" sz="1600" b="0" i="0" dirty="0">
                <a:solidFill>
                  <a:srgbClr val="666666"/>
                </a:solidFill>
                <a:effectLst/>
                <a:latin typeface="Times New Roman" panose="02020603050405020304" pitchFamily="18" charset="0"/>
                <a:cs typeface="Times New Roman" panose="02020603050405020304" pitchFamily="18" charset="0"/>
              </a:rPr>
              <a:t>offers intrusion protection and other AI-powered services designed for smaller organizations, as well as enterprise data centers.</a:t>
            </a:r>
          </a:p>
          <a:p>
            <a:pPr algn="l">
              <a:lnSpc>
                <a:spcPct val="150000"/>
              </a:lnSpc>
              <a:buFont typeface="Arial" panose="020B0604020202020204" pitchFamily="34" charset="0"/>
              <a:buChar char="•"/>
            </a:pPr>
            <a:r>
              <a:rPr lang="en-US" sz="1600" b="1" i="0" dirty="0">
                <a:solidFill>
                  <a:srgbClr val="666666"/>
                </a:solidFill>
                <a:effectLst/>
                <a:latin typeface="Times New Roman" panose="02020603050405020304" pitchFamily="18" charset="0"/>
                <a:cs typeface="Times New Roman" panose="02020603050405020304" pitchFamily="18" charset="0"/>
              </a:rPr>
              <a:t>Palo Alto</a:t>
            </a:r>
            <a:r>
              <a:rPr lang="en-US" sz="1600" b="0" i="0" dirty="0">
                <a:solidFill>
                  <a:srgbClr val="666666"/>
                </a:solidFill>
                <a:effectLst/>
                <a:latin typeface="Times New Roman" panose="02020603050405020304" pitchFamily="18" charset="0"/>
                <a:cs typeface="Times New Roman" panose="02020603050405020304" pitchFamily="18" charset="0"/>
              </a:rPr>
              <a:t> </a:t>
            </a:r>
            <a:r>
              <a:rPr lang="en-US" sz="1600" b="1" i="0" dirty="0">
                <a:solidFill>
                  <a:srgbClr val="666666"/>
                </a:solidFill>
                <a:effectLst/>
                <a:latin typeface="Times New Roman" panose="02020603050405020304" pitchFamily="18" charset="0"/>
                <a:cs typeface="Times New Roman" panose="02020603050405020304" pitchFamily="18" charset="0"/>
              </a:rPr>
              <a:t>Networks PA Series</a:t>
            </a:r>
            <a:r>
              <a:rPr lang="en-US" sz="1600" b="0" i="0" dirty="0">
                <a:solidFill>
                  <a:srgbClr val="666666"/>
                </a:solidFill>
                <a:effectLst/>
                <a:latin typeface="Times New Roman" panose="02020603050405020304" pitchFamily="18" charset="0"/>
                <a:cs typeface="Times New Roman" panose="02020603050405020304" pitchFamily="18" charset="0"/>
              </a:rPr>
              <a:t> provides </a:t>
            </a:r>
            <a:r>
              <a:rPr lang="en-US" sz="1600" b="0" i="0" u="sng" dirty="0">
                <a:solidFill>
                  <a:srgbClr val="007CAD"/>
                </a:solidFill>
                <a:effectLst/>
                <a:latin typeface="Times New Roman" panose="02020603050405020304" pitchFamily="18" charset="0"/>
                <a:cs typeface="Times New Roman" panose="02020603050405020304" pitchFamily="18" charset="0"/>
                <a:hlinkClick r:id="rId3"/>
              </a:rPr>
              <a:t>machine learning</a:t>
            </a:r>
            <a:r>
              <a:rPr lang="en-US" sz="1600" b="0" i="0" dirty="0">
                <a:solidFill>
                  <a:srgbClr val="666666"/>
                </a:solidFill>
                <a:effectLst/>
                <a:latin typeface="Times New Roman" panose="02020603050405020304" pitchFamily="18" charset="0"/>
                <a:cs typeface="Times New Roman" panose="02020603050405020304" pitchFamily="18" charset="0"/>
              </a:rPr>
              <a:t>-based threat detection and intrusion. It offers options for small and medium-sized businesses, large enterprises and managed service providers.</a:t>
            </a:r>
          </a:p>
          <a:p>
            <a:pPr algn="l">
              <a:lnSpc>
                <a:spcPct val="150000"/>
              </a:lnSpc>
              <a:buFont typeface="Arial" panose="020B0604020202020204" pitchFamily="34" charset="0"/>
              <a:buChar char="•"/>
            </a:pPr>
            <a:r>
              <a:rPr lang="en-US" sz="1600" b="1" i="0" dirty="0">
                <a:solidFill>
                  <a:srgbClr val="666666"/>
                </a:solidFill>
                <a:effectLst/>
                <a:latin typeface="Times New Roman" panose="02020603050405020304" pitchFamily="18" charset="0"/>
                <a:cs typeface="Times New Roman" panose="02020603050405020304" pitchFamily="18" charset="0"/>
              </a:rPr>
              <a:t>SonicWall</a:t>
            </a:r>
            <a:r>
              <a:rPr lang="en-US" sz="1600" b="0" i="0" dirty="0">
                <a:solidFill>
                  <a:srgbClr val="666666"/>
                </a:solidFill>
                <a:effectLst/>
                <a:latin typeface="Times New Roman" panose="02020603050405020304" pitchFamily="18" charset="0"/>
                <a:cs typeface="Times New Roman" panose="02020603050405020304" pitchFamily="18" charset="0"/>
              </a:rPr>
              <a:t> </a:t>
            </a:r>
            <a:r>
              <a:rPr lang="en-US" sz="1600" b="1" i="0" dirty="0">
                <a:solidFill>
                  <a:srgbClr val="666666"/>
                </a:solidFill>
                <a:effectLst/>
                <a:latin typeface="Times New Roman" panose="02020603050405020304" pitchFamily="18" charset="0"/>
                <a:cs typeface="Times New Roman" panose="02020603050405020304" pitchFamily="18" charset="0"/>
              </a:rPr>
              <a:t>Network Security appliance Series </a:t>
            </a:r>
            <a:r>
              <a:rPr lang="en-US" sz="1600" b="0" i="0" dirty="0">
                <a:solidFill>
                  <a:srgbClr val="666666"/>
                </a:solidFill>
                <a:effectLst/>
                <a:latin typeface="Times New Roman" panose="02020603050405020304" pitchFamily="18" charset="0"/>
                <a:cs typeface="Times New Roman" panose="02020603050405020304" pitchFamily="18" charset="0"/>
              </a:rPr>
              <a:t>offers advanced threat protection, as well as URL filtering, malware detection and intrusion protection.</a:t>
            </a:r>
          </a:p>
          <a:p>
            <a:pPr algn="l">
              <a:lnSpc>
                <a:spcPct val="150000"/>
              </a:lnSpc>
              <a:buFont typeface="Arial" panose="020B0604020202020204" pitchFamily="34" charset="0"/>
              <a:buChar char="•"/>
            </a:pPr>
            <a:r>
              <a:rPr lang="en-US" sz="1600" b="1" i="0" dirty="0">
                <a:solidFill>
                  <a:srgbClr val="666666"/>
                </a:solidFill>
                <a:effectLst/>
                <a:latin typeface="Times New Roman" panose="02020603050405020304" pitchFamily="18" charset="0"/>
                <a:cs typeface="Times New Roman" panose="02020603050405020304" pitchFamily="18" charset="0"/>
              </a:rPr>
              <a:t>Sophos</a:t>
            </a:r>
            <a:r>
              <a:rPr lang="en-US" sz="1600" b="0" i="0" dirty="0">
                <a:solidFill>
                  <a:srgbClr val="666666"/>
                </a:solidFill>
                <a:effectLst/>
                <a:latin typeface="Times New Roman" panose="02020603050405020304" pitchFamily="18" charset="0"/>
                <a:cs typeface="Times New Roman" panose="02020603050405020304" pitchFamily="18" charset="0"/>
              </a:rPr>
              <a:t> </a:t>
            </a:r>
            <a:r>
              <a:rPr lang="en-US" sz="1600" b="1" i="0" dirty="0">
                <a:solidFill>
                  <a:srgbClr val="666666"/>
                </a:solidFill>
                <a:effectLst/>
                <a:latin typeface="Times New Roman" panose="02020603050405020304" pitchFamily="18" charset="0"/>
                <a:cs typeface="Times New Roman" panose="02020603050405020304" pitchFamily="18" charset="0"/>
              </a:rPr>
              <a:t>XG Series</a:t>
            </a:r>
            <a:r>
              <a:rPr lang="en-US" sz="1600" b="0" i="0" dirty="0">
                <a:solidFill>
                  <a:srgbClr val="666666"/>
                </a:solidFill>
                <a:effectLst/>
                <a:latin typeface="Times New Roman" panose="02020603050405020304" pitchFamily="18" charset="0"/>
                <a:cs typeface="Times New Roman" panose="02020603050405020304" pitchFamily="18" charset="0"/>
              </a:rPr>
              <a:t> offers threat intelligence, intrusion prevention and web application firewall protection for SaaS, software-defined wide area networks and cloud traffic.</a:t>
            </a:r>
          </a:p>
        </p:txBody>
      </p:sp>
    </p:spTree>
    <p:extLst>
      <p:ext uri="{BB962C8B-B14F-4D97-AF65-F5344CB8AC3E}">
        <p14:creationId xmlns:p14="http://schemas.microsoft.com/office/powerpoint/2010/main" val="42084153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3ED76E-C06A-42C4-BCF8-21DBFBFF648B}"/>
              </a:ext>
            </a:extLst>
          </p:cNvPr>
          <p:cNvSpPr txBox="1"/>
          <p:nvPr/>
        </p:nvSpPr>
        <p:spPr>
          <a:xfrm>
            <a:off x="553941" y="288033"/>
            <a:ext cx="11084118" cy="2315827"/>
          </a:xfrm>
          <a:prstGeom prst="rect">
            <a:avLst/>
          </a:prstGeom>
          <a:noFill/>
        </p:spPr>
        <p:txBody>
          <a:bodyPr wrap="square">
            <a:spAutoFit/>
          </a:bodyPr>
          <a:lstStyle/>
          <a:p>
            <a:pPr algn="l">
              <a:lnSpc>
                <a:spcPct val="150000"/>
              </a:lnSpc>
            </a:pPr>
            <a:r>
              <a:rPr lang="en-US" sz="1400" b="1" i="0" dirty="0">
                <a:effectLst/>
                <a:latin typeface="Times New Roman" panose="02020603050405020304" pitchFamily="18" charset="0"/>
                <a:cs typeface="Times New Roman" panose="02020603050405020304" pitchFamily="18" charset="0"/>
              </a:rPr>
              <a:t>Why are firewalls important?</a:t>
            </a:r>
          </a:p>
          <a:p>
            <a:pPr algn="l">
              <a:lnSpc>
                <a:spcPct val="150000"/>
              </a:lnSpc>
            </a:pPr>
            <a:r>
              <a:rPr lang="en-US" sz="1400" b="0" i="0" dirty="0">
                <a:effectLst/>
                <a:latin typeface="Times New Roman" panose="02020603050405020304" pitchFamily="18" charset="0"/>
                <a:cs typeface="Times New Roman" panose="02020603050405020304" pitchFamily="18" charset="0"/>
              </a:rPr>
              <a:t>Firewalls serve as the first line of defense against external threats, such as hackers and </a:t>
            </a:r>
            <a:r>
              <a:rPr lang="en-US" sz="1400" b="0" i="0" u="sng" dirty="0">
                <a:effectLst/>
                <a:latin typeface="Times New Roman" panose="02020603050405020304" pitchFamily="18" charset="0"/>
                <a:cs typeface="Times New Roman" panose="02020603050405020304" pitchFamily="18" charset="0"/>
              </a:rPr>
              <a:t>malware</a:t>
            </a:r>
            <a:r>
              <a:rPr lang="en-US" sz="1400" b="0" i="0" dirty="0">
                <a:effectLst/>
                <a:latin typeface="Times New Roman" panose="02020603050405020304" pitchFamily="18" charset="0"/>
                <a:cs typeface="Times New Roman" panose="02020603050405020304" pitchFamily="18" charset="0"/>
              </a:rPr>
              <a:t> attacks. In particular, firewalls combined with an intrusion prevention system (</a:t>
            </a:r>
            <a:r>
              <a:rPr lang="en-US" sz="1400" b="0" i="0" u="sng" dirty="0">
                <a:effectLst/>
                <a:latin typeface="Times New Roman" panose="02020603050405020304" pitchFamily="18" charset="0"/>
                <a:cs typeface="Times New Roman" panose="02020603050405020304" pitchFamily="18" charset="0"/>
              </a:rPr>
              <a:t>IPS</a:t>
            </a:r>
            <a:r>
              <a:rPr lang="en-US" sz="1400" b="0" i="0" dirty="0">
                <a:effectLst/>
                <a:latin typeface="Times New Roman" panose="02020603050405020304" pitchFamily="18" charset="0"/>
                <a:cs typeface="Times New Roman" panose="02020603050405020304" pitchFamily="18" charset="0"/>
              </a:rPr>
              <a:t>) are crucial in preventing malware and certain application layer attacks.</a:t>
            </a:r>
          </a:p>
          <a:p>
            <a:pPr algn="l">
              <a:lnSpc>
                <a:spcPct val="150000"/>
              </a:lnSpc>
            </a:pPr>
            <a:r>
              <a:rPr lang="en-US" sz="1400" b="0" i="0" dirty="0">
                <a:effectLst/>
                <a:latin typeface="Times New Roman" panose="02020603050405020304" pitchFamily="18" charset="0"/>
                <a:cs typeface="Times New Roman" panose="02020603050405020304" pitchFamily="18" charset="0"/>
              </a:rPr>
              <a:t>Firewalls first emerged in the early days of the internet when networks needed new security methods that could handle increasing complexity. They've since become the foundation of network security in the </a:t>
            </a:r>
            <a:r>
              <a:rPr lang="en-US" sz="1400" b="0" i="0" u="sng" dirty="0">
                <a:effectLst/>
                <a:latin typeface="Times New Roman" panose="02020603050405020304" pitchFamily="18" charset="0"/>
                <a:cs typeface="Times New Roman" panose="02020603050405020304" pitchFamily="18" charset="0"/>
              </a:rPr>
              <a:t>client-server</a:t>
            </a:r>
            <a:r>
              <a:rPr lang="en-US" sz="1400" b="0" i="0" dirty="0">
                <a:effectLst/>
                <a:latin typeface="Times New Roman" panose="02020603050405020304" pitchFamily="18" charset="0"/>
                <a:cs typeface="Times New Roman" panose="02020603050405020304" pitchFamily="18" charset="0"/>
              </a:rPr>
              <a:t> model -- the central architecture of modern computing.</a:t>
            </a:r>
          </a:p>
          <a:p>
            <a:pPr algn="l">
              <a:lnSpc>
                <a:spcPct val="150000"/>
              </a:lnSpc>
            </a:pPr>
            <a:r>
              <a:rPr lang="en-US" sz="1400" b="0" i="0" dirty="0">
                <a:effectLst/>
                <a:latin typeface="Times New Roman" panose="02020603050405020304" pitchFamily="18" charset="0"/>
                <a:cs typeface="Times New Roman" panose="02020603050405020304" pitchFamily="18" charset="0"/>
              </a:rPr>
              <a:t>Overall, firewalls play an important role in </a:t>
            </a:r>
            <a:r>
              <a:rPr lang="en-US" sz="1400" b="0" i="0" u="sng" dirty="0">
                <a:effectLst/>
                <a:latin typeface="Times New Roman" panose="02020603050405020304" pitchFamily="18" charset="0"/>
                <a:cs typeface="Times New Roman" panose="02020603050405020304" pitchFamily="18" charset="0"/>
              </a:rPr>
              <a:t>preventing cyber attacks</a:t>
            </a:r>
            <a:r>
              <a:rPr lang="en-US" sz="1400" b="0" i="0" dirty="0">
                <a:effectLst/>
                <a:latin typeface="Times New Roman" panose="02020603050405020304" pitchFamily="18" charset="0"/>
                <a:cs typeface="Times New Roman" panose="02020603050405020304" pitchFamily="18" charset="0"/>
              </a:rPr>
              <a:t>, protecting sensitive data, and maintaining the privacy and security of computer systems and networks.</a:t>
            </a:r>
          </a:p>
        </p:txBody>
      </p:sp>
      <p:sp>
        <p:nvSpPr>
          <p:cNvPr id="6" name="TextBox 5">
            <a:extLst>
              <a:ext uri="{FF2B5EF4-FFF2-40B4-BE49-F238E27FC236}">
                <a16:creationId xmlns:a16="http://schemas.microsoft.com/office/drawing/2014/main" id="{F88C7968-52A7-FD51-DA6D-2010EF778CCE}"/>
              </a:ext>
            </a:extLst>
          </p:cNvPr>
          <p:cNvSpPr txBox="1"/>
          <p:nvPr/>
        </p:nvSpPr>
        <p:spPr>
          <a:xfrm>
            <a:off x="553941" y="2884930"/>
            <a:ext cx="11277600" cy="3285323"/>
          </a:xfrm>
          <a:prstGeom prst="rect">
            <a:avLst/>
          </a:prstGeom>
          <a:noFill/>
        </p:spPr>
        <p:txBody>
          <a:bodyPr wrap="square">
            <a:spAutoFit/>
          </a:bodyPr>
          <a:lstStyle/>
          <a:p>
            <a:pPr algn="l">
              <a:lnSpc>
                <a:spcPct val="150000"/>
              </a:lnSpc>
            </a:pPr>
            <a:r>
              <a:rPr lang="en-US" sz="1400" b="1" i="0" dirty="0">
                <a:solidFill>
                  <a:srgbClr val="323232"/>
                </a:solidFill>
                <a:effectLst/>
                <a:latin typeface="Times New Roman" panose="02020603050405020304" pitchFamily="18" charset="0"/>
                <a:cs typeface="Times New Roman" panose="02020603050405020304" pitchFamily="18" charset="0"/>
              </a:rPr>
              <a:t>How does a firewall work?</a:t>
            </a:r>
          </a:p>
          <a:p>
            <a:pPr algn="l">
              <a:lnSpc>
                <a:spcPct val="150000"/>
              </a:lnSpc>
            </a:pPr>
            <a:r>
              <a:rPr lang="en-US" sz="1400" b="0" i="0" dirty="0">
                <a:effectLst/>
                <a:latin typeface="Times New Roman" panose="02020603050405020304" pitchFamily="18" charset="0"/>
                <a:cs typeface="Times New Roman" panose="02020603050405020304" pitchFamily="18" charset="0"/>
              </a:rPr>
              <a:t>A firewall establishes a border between an external network and the network it guards. It's inserted inline across a network connection and inspects all packets entering and leaving the guarded network. As it inspects, it uses a set of preconfigured rules to distinguish between benign and malicious traffic or packets.</a:t>
            </a:r>
          </a:p>
          <a:p>
            <a:pPr algn="l">
              <a:lnSpc>
                <a:spcPct val="150000"/>
              </a:lnSpc>
            </a:pPr>
            <a:r>
              <a:rPr lang="en-US" sz="1400" b="0" i="0" dirty="0">
                <a:effectLst/>
                <a:latin typeface="Times New Roman" panose="02020603050405020304" pitchFamily="18" charset="0"/>
                <a:cs typeface="Times New Roman" panose="02020603050405020304" pitchFamily="18" charset="0"/>
              </a:rPr>
              <a:t>The term </a:t>
            </a:r>
            <a:r>
              <a:rPr lang="en-US" sz="1400" b="0" i="1" dirty="0">
                <a:effectLst/>
                <a:latin typeface="Times New Roman" panose="02020603050405020304" pitchFamily="18" charset="0"/>
                <a:cs typeface="Times New Roman" panose="02020603050405020304" pitchFamily="18" charset="0"/>
              </a:rPr>
              <a:t>packet </a:t>
            </a:r>
            <a:r>
              <a:rPr lang="en-US" sz="1400" b="0" i="0" dirty="0">
                <a:effectLst/>
                <a:latin typeface="Times New Roman" panose="02020603050405020304" pitchFamily="18" charset="0"/>
                <a:cs typeface="Times New Roman" panose="02020603050405020304" pitchFamily="18" charset="0"/>
              </a:rPr>
              <a:t>refers to a piece of data that is formatted for internet transfer. Packets contain the data itself and information about the data, such as where it came from. Firewalls can use this packet information to determine whether a given packet abides by the rule set. If it doesn't, the packet is barred from entering the guarded network.</a:t>
            </a:r>
          </a:p>
          <a:p>
            <a:pPr algn="l">
              <a:lnSpc>
                <a:spcPct val="150000"/>
              </a:lnSpc>
            </a:pPr>
            <a:r>
              <a:rPr lang="en-US" sz="1400" b="0" i="0" dirty="0">
                <a:effectLst/>
                <a:latin typeface="Times New Roman" panose="02020603050405020304" pitchFamily="18" charset="0"/>
                <a:cs typeface="Times New Roman" panose="02020603050405020304" pitchFamily="18" charset="0"/>
              </a:rPr>
              <a:t>Rule sets can be based on several things indicated by packet data, including source, destination and content.</a:t>
            </a:r>
          </a:p>
          <a:p>
            <a:pPr algn="l">
              <a:lnSpc>
                <a:spcPct val="150000"/>
              </a:lnSpc>
            </a:pPr>
            <a:r>
              <a:rPr lang="en-US" sz="1400" b="0" i="0" dirty="0">
                <a:effectLst/>
                <a:latin typeface="Times New Roman" panose="02020603050405020304" pitchFamily="18" charset="0"/>
                <a:cs typeface="Times New Roman" panose="02020603050405020304" pitchFamily="18" charset="0"/>
              </a:rPr>
              <a:t>These characteristics can be represented differently at different levels of the network. As a packet travels through the network, it's reformatted several times to tell the protocol where to send it. Different types of firewalls exist to read packets at different network levels.</a:t>
            </a:r>
          </a:p>
        </p:txBody>
      </p:sp>
    </p:spTree>
    <p:extLst>
      <p:ext uri="{BB962C8B-B14F-4D97-AF65-F5344CB8AC3E}">
        <p14:creationId xmlns:p14="http://schemas.microsoft.com/office/powerpoint/2010/main" val="26140553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FC61540-5EE9-7B2E-D587-52C4BCA02261}"/>
              </a:ext>
            </a:extLst>
          </p:cNvPr>
          <p:cNvSpPr txBox="1"/>
          <p:nvPr/>
        </p:nvSpPr>
        <p:spPr>
          <a:xfrm>
            <a:off x="811033" y="332094"/>
            <a:ext cx="11036410" cy="6193811"/>
          </a:xfrm>
          <a:prstGeom prst="rect">
            <a:avLst/>
          </a:prstGeom>
          <a:noFill/>
        </p:spPr>
        <p:txBody>
          <a:bodyPr wrap="square">
            <a:spAutoFit/>
          </a:bodyPr>
          <a:lstStyle/>
          <a:p>
            <a:pPr algn="l">
              <a:lnSpc>
                <a:spcPct val="150000"/>
              </a:lnSpc>
            </a:pPr>
            <a:r>
              <a:rPr lang="en-US" sz="1500" b="1" i="0" dirty="0">
                <a:effectLst/>
                <a:latin typeface="Times New Roman" panose="02020603050405020304" pitchFamily="18" charset="0"/>
                <a:cs typeface="Times New Roman" panose="02020603050405020304" pitchFamily="18" charset="0"/>
              </a:rPr>
              <a:t>Uses</a:t>
            </a:r>
          </a:p>
          <a:p>
            <a:pPr algn="l">
              <a:lnSpc>
                <a:spcPct val="150000"/>
              </a:lnSpc>
            </a:pPr>
            <a:r>
              <a:rPr lang="en-US" sz="1400" b="0" i="0" dirty="0">
                <a:effectLst/>
                <a:latin typeface="Times New Roman" panose="02020603050405020304" pitchFamily="18" charset="0"/>
                <a:cs typeface="Times New Roman" panose="02020603050405020304" pitchFamily="18" charset="0"/>
              </a:rPr>
              <a:t>Firewalls are used in both corporate and consumer settings. Modern organizations incorporate them into a </a:t>
            </a:r>
            <a:r>
              <a:rPr lang="en-US" sz="1400" b="0" i="0" u="sng" dirty="0">
                <a:effectLst/>
                <a:latin typeface="Times New Roman" panose="02020603050405020304" pitchFamily="18" charset="0"/>
                <a:cs typeface="Times New Roman" panose="02020603050405020304" pitchFamily="18" charset="0"/>
              </a:rPr>
              <a:t>security information and event management</a:t>
            </a:r>
            <a:r>
              <a:rPr lang="en-US" sz="1400" b="0" i="0" dirty="0">
                <a:effectLst/>
                <a:latin typeface="Times New Roman" panose="02020603050405020304" pitchFamily="18" charset="0"/>
                <a:cs typeface="Times New Roman" panose="02020603050405020304" pitchFamily="18" charset="0"/>
              </a:rPr>
              <a:t> strategy along with other cybersecurity devices.</a:t>
            </a:r>
          </a:p>
          <a:p>
            <a:pPr algn="l">
              <a:lnSpc>
                <a:spcPct val="150000"/>
              </a:lnSpc>
            </a:pPr>
            <a:r>
              <a:rPr lang="en-US" sz="1400" b="0" i="0" dirty="0">
                <a:effectLst/>
                <a:latin typeface="Times New Roman" panose="02020603050405020304" pitchFamily="18" charset="0"/>
                <a:cs typeface="Times New Roman" panose="02020603050405020304" pitchFamily="18" charset="0"/>
              </a:rPr>
              <a:t>Firewalls are often used alongside </a:t>
            </a:r>
            <a:r>
              <a:rPr lang="en-US" sz="1400" b="0" i="0" u="sng" dirty="0">
                <a:effectLst/>
                <a:latin typeface="Times New Roman" panose="02020603050405020304" pitchFamily="18" charset="0"/>
                <a:cs typeface="Times New Roman" panose="02020603050405020304" pitchFamily="18" charset="0"/>
              </a:rPr>
              <a:t>antivirus</a:t>
            </a:r>
            <a:r>
              <a:rPr lang="en-US" sz="1400" b="0" i="0" dirty="0">
                <a:effectLst/>
                <a:latin typeface="Times New Roman" panose="02020603050405020304" pitchFamily="18" charset="0"/>
                <a:cs typeface="Times New Roman" panose="02020603050405020304" pitchFamily="18" charset="0"/>
              </a:rPr>
              <a:t> applications. Personal firewalls, unlike corporate ones, are usually a single product, as opposed to a collection of various products. They can be software or a device with firewall firmware embedded.</a:t>
            </a:r>
          </a:p>
          <a:p>
            <a:pPr algn="l">
              <a:lnSpc>
                <a:spcPct val="150000"/>
              </a:lnSpc>
            </a:pPr>
            <a:r>
              <a:rPr lang="en-US" sz="1400" b="0" i="0" dirty="0">
                <a:effectLst/>
                <a:latin typeface="Times New Roman" panose="02020603050405020304" pitchFamily="18" charset="0"/>
                <a:cs typeface="Times New Roman" panose="02020603050405020304" pitchFamily="18" charset="0"/>
              </a:rPr>
              <a:t>The following are some use cases of firewalls:</a:t>
            </a:r>
          </a:p>
          <a:p>
            <a:pPr algn="l">
              <a:lnSpc>
                <a:spcPct val="150000"/>
              </a:lnSpc>
              <a:buFont typeface="Arial" panose="020B0604020202020204" pitchFamily="34" charset="0"/>
              <a:buChar char="•"/>
            </a:pPr>
            <a:r>
              <a:rPr lang="en-US" sz="1400" b="1" i="0" dirty="0">
                <a:effectLst/>
                <a:latin typeface="Times New Roman" panose="02020603050405020304" pitchFamily="18" charset="0"/>
                <a:cs typeface="Times New Roman" panose="02020603050405020304" pitchFamily="18" charset="0"/>
              </a:rPr>
              <a:t>Threat defense.</a:t>
            </a:r>
            <a:r>
              <a:rPr lang="en-US" sz="1400" b="0" i="0" dirty="0">
                <a:effectLst/>
                <a:latin typeface="Times New Roman" panose="02020603050405020304" pitchFamily="18" charset="0"/>
                <a:cs typeface="Times New Roman" panose="02020603050405020304" pitchFamily="18" charset="0"/>
              </a:rPr>
              <a:t> Firewalls can be installed at an organization's network perimeter to guard against external threats, such as malware attacks or hacking attempts, or within the network to create segmentation and </a:t>
            </a:r>
            <a:r>
              <a:rPr lang="en-US" sz="1400" b="0" i="0" u="sng" dirty="0">
                <a:effectLst/>
                <a:latin typeface="Times New Roman" panose="02020603050405020304" pitchFamily="18" charset="0"/>
                <a:cs typeface="Times New Roman" panose="02020603050405020304" pitchFamily="18" charset="0"/>
              </a:rPr>
              <a:t>guard against insider threats</a:t>
            </a:r>
            <a:r>
              <a:rPr lang="en-US" sz="1400" b="0" i="0" dirty="0">
                <a:effectLst/>
                <a:latin typeface="Times New Roman" panose="02020603050405020304" pitchFamily="18" charset="0"/>
                <a:cs typeface="Times New Roman" panose="02020603050405020304" pitchFamily="18" charset="0"/>
              </a:rPr>
              <a:t>.</a:t>
            </a:r>
          </a:p>
          <a:p>
            <a:pPr algn="l">
              <a:lnSpc>
                <a:spcPct val="150000"/>
              </a:lnSpc>
              <a:buFont typeface="Arial" panose="020B0604020202020204" pitchFamily="34" charset="0"/>
              <a:buChar char="•"/>
            </a:pPr>
            <a:r>
              <a:rPr lang="en-US" sz="1400" b="1" i="0" dirty="0">
                <a:effectLst/>
                <a:latin typeface="Times New Roman" panose="02020603050405020304" pitchFamily="18" charset="0"/>
                <a:cs typeface="Times New Roman" panose="02020603050405020304" pitchFamily="18" charset="0"/>
              </a:rPr>
              <a:t>Logging and audit functions.</a:t>
            </a:r>
            <a:r>
              <a:rPr lang="en-US" sz="1400" b="0" i="0" dirty="0">
                <a:effectLst/>
                <a:latin typeface="Times New Roman" panose="02020603050405020304" pitchFamily="18" charset="0"/>
                <a:cs typeface="Times New Roman" panose="02020603050405020304" pitchFamily="18" charset="0"/>
              </a:rPr>
              <a:t> Firewalls keep a record of events that administrators can use to identify patterns and improve rule sets. Rules should be updated regularly to keep up with ever-evolving cybersecurity threats. Vendors discover new threats and develop patches to cover them as soon as possible.</a:t>
            </a:r>
          </a:p>
          <a:p>
            <a:pPr algn="l">
              <a:lnSpc>
                <a:spcPct val="150000"/>
              </a:lnSpc>
              <a:buFont typeface="Arial" panose="020B0604020202020204" pitchFamily="34" charset="0"/>
              <a:buChar char="•"/>
            </a:pPr>
            <a:r>
              <a:rPr lang="en-US" sz="1400" b="1" i="0" dirty="0">
                <a:effectLst/>
                <a:latin typeface="Times New Roman" panose="02020603050405020304" pitchFamily="18" charset="0"/>
                <a:cs typeface="Times New Roman" panose="02020603050405020304" pitchFamily="18" charset="0"/>
              </a:rPr>
              <a:t>Traffic filtering.</a:t>
            </a:r>
            <a:r>
              <a:rPr lang="en-US" sz="1400" b="0" i="0" dirty="0">
                <a:effectLst/>
                <a:latin typeface="Times New Roman" panose="02020603050405020304" pitchFamily="18" charset="0"/>
                <a:cs typeface="Times New Roman" panose="02020603050405020304" pitchFamily="18" charset="0"/>
              </a:rPr>
              <a:t> In a single home network, a firewall can filter traffic and alert the user to intrusions. They're especially useful for always-on connections, such as Digital Subscriber Line or cable modems, because those connection types use static IP addresses. A firewall ensures that only intended and nondestructive content from the internet passes through.</a:t>
            </a:r>
          </a:p>
          <a:p>
            <a:pPr algn="l">
              <a:lnSpc>
                <a:spcPct val="150000"/>
              </a:lnSpc>
              <a:buFont typeface="Arial" panose="020B0604020202020204" pitchFamily="34" charset="0"/>
              <a:buChar char="•"/>
            </a:pPr>
            <a:r>
              <a:rPr lang="en-US" sz="1400" b="1" i="0" dirty="0">
                <a:effectLst/>
                <a:latin typeface="Times New Roman" panose="02020603050405020304" pitchFamily="18" charset="0"/>
                <a:cs typeface="Times New Roman" panose="02020603050405020304" pitchFamily="18" charset="0"/>
              </a:rPr>
              <a:t>Controlling and blocking access.</a:t>
            </a:r>
            <a:r>
              <a:rPr lang="en-US" sz="1400" b="0" i="0" dirty="0">
                <a:effectLst/>
                <a:latin typeface="Times New Roman" panose="02020603050405020304" pitchFamily="18" charset="0"/>
                <a:cs typeface="Times New Roman" panose="02020603050405020304" pitchFamily="18" charset="0"/>
              </a:rPr>
              <a:t> Firewalls can be used for controlling and blocking access to certain websites and online services to prevent unauthorized use. For example, an organization can use a firewall to block access to objectionable websites to ensure employees comply with company policies when browsing the internet.</a:t>
            </a:r>
          </a:p>
          <a:p>
            <a:pPr algn="l">
              <a:lnSpc>
                <a:spcPct val="150000"/>
              </a:lnSpc>
              <a:buFont typeface="Arial" panose="020B0604020202020204" pitchFamily="34" charset="0"/>
              <a:buChar char="•"/>
            </a:pPr>
            <a:r>
              <a:rPr lang="en-US" sz="1400" b="1" i="0" dirty="0">
                <a:effectLst/>
                <a:latin typeface="Times New Roman" panose="02020603050405020304" pitchFamily="18" charset="0"/>
                <a:cs typeface="Times New Roman" panose="02020603050405020304" pitchFamily="18" charset="0"/>
              </a:rPr>
              <a:t>Secure remote access.</a:t>
            </a:r>
            <a:r>
              <a:rPr lang="en-US" sz="1400" b="0" i="0" dirty="0">
                <a:effectLst/>
                <a:latin typeface="Times New Roman" panose="02020603050405020304" pitchFamily="18" charset="0"/>
                <a:cs typeface="Times New Roman" panose="02020603050405020304" pitchFamily="18" charset="0"/>
              </a:rPr>
              <a:t> Firewalls can be used to grant secure remote access to a network through a virtual private network (</a:t>
            </a:r>
            <a:r>
              <a:rPr lang="en-US" sz="1400" b="0" i="0" u="sng" dirty="0">
                <a:effectLst/>
                <a:latin typeface="Times New Roman" panose="02020603050405020304" pitchFamily="18" charset="0"/>
                <a:cs typeface="Times New Roman" panose="02020603050405020304" pitchFamily="18" charset="0"/>
              </a:rPr>
              <a:t>VPN</a:t>
            </a:r>
            <a:r>
              <a:rPr lang="en-US" sz="1400" b="0" i="0" dirty="0">
                <a:effectLst/>
                <a:latin typeface="Times New Roman" panose="02020603050405020304" pitchFamily="18" charset="0"/>
                <a:cs typeface="Times New Roman" panose="02020603050405020304" pitchFamily="18" charset="0"/>
              </a:rPr>
              <a:t>) or other secure remote access technology.</a:t>
            </a:r>
          </a:p>
        </p:txBody>
      </p:sp>
    </p:spTree>
    <p:extLst>
      <p:ext uri="{BB962C8B-B14F-4D97-AF65-F5344CB8AC3E}">
        <p14:creationId xmlns:p14="http://schemas.microsoft.com/office/powerpoint/2010/main" val="12589512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3BC129D-01FE-5E6A-35E0-F73617512B97}"/>
              </a:ext>
            </a:extLst>
          </p:cNvPr>
          <p:cNvSpPr txBox="1"/>
          <p:nvPr/>
        </p:nvSpPr>
        <p:spPr>
          <a:xfrm>
            <a:off x="530086" y="545045"/>
            <a:ext cx="11243145" cy="5937075"/>
          </a:xfrm>
          <a:prstGeom prst="rect">
            <a:avLst/>
          </a:prstGeom>
          <a:noFill/>
        </p:spPr>
        <p:txBody>
          <a:bodyPr wrap="square">
            <a:spAutoFit/>
          </a:bodyPr>
          <a:lstStyle/>
          <a:p>
            <a:pPr algn="l">
              <a:lnSpc>
                <a:spcPct val="150000"/>
              </a:lnSpc>
            </a:pPr>
            <a:r>
              <a:rPr lang="en-US" sz="1500" b="1" i="0" dirty="0">
                <a:effectLst/>
                <a:latin typeface="Times New Roman" panose="02020603050405020304" pitchFamily="18" charset="0"/>
                <a:cs typeface="Times New Roman" panose="02020603050405020304" pitchFamily="18" charset="0"/>
              </a:rPr>
              <a:t>Types of firewalls</a:t>
            </a:r>
          </a:p>
          <a:p>
            <a:pPr algn="l">
              <a:lnSpc>
                <a:spcPct val="150000"/>
              </a:lnSpc>
            </a:pPr>
            <a:r>
              <a:rPr lang="en-US" sz="1500" b="0" i="0" dirty="0">
                <a:effectLst/>
                <a:latin typeface="Times New Roman" panose="02020603050405020304" pitchFamily="18" charset="0"/>
                <a:cs typeface="Times New Roman" panose="02020603050405020304" pitchFamily="18" charset="0"/>
              </a:rPr>
              <a:t>Firewalls are either categorized by the way they filter data or by the system they protect.</a:t>
            </a:r>
          </a:p>
          <a:p>
            <a:pPr algn="l">
              <a:lnSpc>
                <a:spcPct val="150000"/>
              </a:lnSpc>
            </a:pPr>
            <a:r>
              <a:rPr lang="en-US" sz="1500" b="0" i="0" dirty="0">
                <a:effectLst/>
                <a:latin typeface="Times New Roman" panose="02020603050405020304" pitchFamily="18" charset="0"/>
                <a:cs typeface="Times New Roman" panose="02020603050405020304" pitchFamily="18" charset="0"/>
              </a:rPr>
              <a:t>When categorized by what they protect, the two types are network-based and host-based. Network-based firewalls guard entire networks and are often hardware. Host-based firewalls guard individual devices -- known as </a:t>
            </a:r>
            <a:r>
              <a:rPr lang="en-US" sz="1500" b="0" i="1" u="sng" dirty="0">
                <a:effectLst/>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hosts</a:t>
            </a:r>
            <a:r>
              <a:rPr lang="en-US" sz="1500" b="0" i="0" dirty="0">
                <a:effectLst/>
                <a:latin typeface="Times New Roman" panose="02020603050405020304" pitchFamily="18" charset="0"/>
                <a:cs typeface="Times New Roman" panose="02020603050405020304" pitchFamily="18" charset="0"/>
              </a:rPr>
              <a:t> -- and are often software.</a:t>
            </a:r>
          </a:p>
          <a:p>
            <a:pPr algn="l">
              <a:lnSpc>
                <a:spcPct val="150000"/>
              </a:lnSpc>
            </a:pPr>
            <a:r>
              <a:rPr lang="en-US" sz="1500" b="0" i="0" dirty="0">
                <a:effectLst/>
                <a:latin typeface="Times New Roman" panose="02020603050405020304" pitchFamily="18" charset="0"/>
                <a:cs typeface="Times New Roman" panose="02020603050405020304" pitchFamily="18" charset="0"/>
              </a:rPr>
              <a:t>When categorizing by filtering method, the main types are as follows:</a:t>
            </a:r>
          </a:p>
          <a:p>
            <a:pPr algn="l">
              <a:lnSpc>
                <a:spcPct val="150000"/>
              </a:lnSpc>
              <a:buFont typeface="Arial" panose="020B0604020202020204" pitchFamily="34" charset="0"/>
              <a:buChar char="•"/>
            </a:pPr>
            <a:r>
              <a:rPr lang="en-US" sz="1500" b="1" i="0" dirty="0">
                <a:effectLst/>
                <a:latin typeface="Times New Roman" panose="02020603050405020304" pitchFamily="18" charset="0"/>
                <a:cs typeface="Times New Roman" panose="02020603050405020304" pitchFamily="18" charset="0"/>
              </a:rPr>
              <a:t>Packet-filtering firewalls</a:t>
            </a:r>
            <a:r>
              <a:rPr lang="en-US" sz="1500" b="0" i="0" dirty="0">
                <a:effectLst/>
                <a:latin typeface="Times New Roman" panose="02020603050405020304" pitchFamily="18" charset="0"/>
                <a:cs typeface="Times New Roman" panose="02020603050405020304" pitchFamily="18" charset="0"/>
              </a:rPr>
              <a:t> examine data packets in isolation and don't know the packet's context.</a:t>
            </a:r>
          </a:p>
          <a:p>
            <a:pPr algn="l">
              <a:lnSpc>
                <a:spcPct val="150000"/>
              </a:lnSpc>
              <a:buFont typeface="Arial" panose="020B0604020202020204" pitchFamily="34" charset="0"/>
              <a:buChar char="•"/>
            </a:pPr>
            <a:r>
              <a:rPr lang="en-US" sz="1500" b="1" i="0" dirty="0">
                <a:effectLst/>
                <a:latin typeface="Times New Roman" panose="02020603050405020304" pitchFamily="18" charset="0"/>
                <a:cs typeface="Times New Roman" panose="02020603050405020304" pitchFamily="18" charset="0"/>
              </a:rPr>
              <a:t>Stateful inspection firewalls</a:t>
            </a:r>
            <a:r>
              <a:rPr lang="en-US" sz="1500" b="0" i="0" dirty="0">
                <a:effectLst/>
                <a:latin typeface="Times New Roman" panose="02020603050405020304" pitchFamily="18" charset="0"/>
                <a:cs typeface="Times New Roman" panose="02020603050405020304" pitchFamily="18" charset="0"/>
              </a:rPr>
              <a:t> examine network traffic to determine whether one packet is related to another packet.</a:t>
            </a:r>
          </a:p>
          <a:p>
            <a:pPr algn="l">
              <a:lnSpc>
                <a:spcPct val="150000"/>
              </a:lnSpc>
              <a:buFont typeface="Arial" panose="020B0604020202020204" pitchFamily="34" charset="0"/>
              <a:buChar char="•"/>
            </a:pPr>
            <a:r>
              <a:rPr lang="en-US" sz="1500" b="1" i="0" dirty="0">
                <a:effectLst/>
                <a:latin typeface="Times New Roman" panose="02020603050405020304" pitchFamily="18" charset="0"/>
                <a:cs typeface="Times New Roman" panose="02020603050405020304" pitchFamily="18" charset="0"/>
              </a:rPr>
              <a:t>Circuit-level gateway firewalls</a:t>
            </a:r>
            <a:r>
              <a:rPr lang="en-US" sz="1500" b="0" i="0" dirty="0">
                <a:effectLst/>
                <a:latin typeface="Times New Roman" panose="02020603050405020304" pitchFamily="18" charset="0"/>
                <a:cs typeface="Times New Roman" panose="02020603050405020304" pitchFamily="18" charset="0"/>
              </a:rPr>
              <a:t> provide security by monitoring </a:t>
            </a:r>
            <a:r>
              <a:rPr lang="en-US" sz="1500" b="0" i="0" u="sng" dirty="0">
                <a:effectLst/>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TCP</a:t>
            </a:r>
            <a:r>
              <a:rPr lang="en-US" sz="1500" b="0" i="0" dirty="0">
                <a:effectLst/>
                <a:latin typeface="Times New Roman" panose="02020603050405020304" pitchFamily="18" charset="0"/>
                <a:cs typeface="Times New Roman" panose="02020603050405020304" pitchFamily="18" charset="0"/>
              </a:rPr>
              <a:t> handshaking between packets from trusted clients or servers to untrusted hosts and vice versa.</a:t>
            </a:r>
          </a:p>
          <a:p>
            <a:pPr algn="l">
              <a:lnSpc>
                <a:spcPct val="150000"/>
              </a:lnSpc>
              <a:buFont typeface="Arial" panose="020B0604020202020204" pitchFamily="34" charset="0"/>
              <a:buChar char="•"/>
            </a:pPr>
            <a:r>
              <a:rPr lang="en-US" sz="1500" b="1" i="0" dirty="0">
                <a:effectLst/>
                <a:latin typeface="Times New Roman" panose="02020603050405020304" pitchFamily="18" charset="0"/>
                <a:cs typeface="Times New Roman" panose="02020603050405020304" pitchFamily="18" charset="0"/>
              </a:rPr>
              <a:t>Proxy firewalls</a:t>
            </a:r>
            <a:r>
              <a:rPr lang="en-US" sz="1500" b="0" i="0" dirty="0">
                <a:effectLst/>
                <a:latin typeface="Times New Roman" panose="02020603050405020304" pitchFamily="18" charset="0"/>
                <a:cs typeface="Times New Roman" panose="02020603050405020304" pitchFamily="18" charset="0"/>
              </a:rPr>
              <a:t>, or </a:t>
            </a:r>
            <a:r>
              <a:rPr lang="en-US" sz="1500" b="1" i="0" dirty="0">
                <a:effectLst/>
                <a:latin typeface="Times New Roman" panose="02020603050405020304" pitchFamily="18" charset="0"/>
                <a:cs typeface="Times New Roman" panose="02020603050405020304" pitchFamily="18" charset="0"/>
              </a:rPr>
              <a:t>application-level gateways,</a:t>
            </a:r>
            <a:r>
              <a:rPr lang="en-US" sz="1500" b="0" i="0" dirty="0">
                <a:effectLst/>
                <a:latin typeface="Times New Roman" panose="02020603050405020304" pitchFamily="18" charset="0"/>
                <a:cs typeface="Times New Roman" panose="02020603050405020304" pitchFamily="18" charset="0"/>
              </a:rPr>
              <a:t> inspect packets at the application layer of the Open Systems Interconnection (</a:t>
            </a:r>
            <a:r>
              <a:rPr lang="en-US" sz="1500" b="0" i="0" u="sng" dirty="0">
                <a:effectLst/>
                <a:latin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OSI</a:t>
            </a:r>
            <a:r>
              <a:rPr lang="en-US" sz="1500" b="0" i="0" dirty="0">
                <a:effectLst/>
                <a:latin typeface="Times New Roman" panose="02020603050405020304" pitchFamily="18" charset="0"/>
                <a:cs typeface="Times New Roman" panose="02020603050405020304" pitchFamily="18" charset="0"/>
              </a:rPr>
              <a:t>) reference model.</a:t>
            </a:r>
          </a:p>
          <a:p>
            <a:pPr algn="l">
              <a:lnSpc>
                <a:spcPct val="150000"/>
              </a:lnSpc>
              <a:buFont typeface="Arial" panose="020B0604020202020204" pitchFamily="34" charset="0"/>
              <a:buChar char="•"/>
            </a:pPr>
            <a:r>
              <a:rPr lang="en-US" sz="1500" b="1" i="0" dirty="0">
                <a:effectLst/>
                <a:latin typeface="Times New Roman" panose="02020603050405020304" pitchFamily="18" charset="0"/>
                <a:cs typeface="Times New Roman" panose="02020603050405020304" pitchFamily="18" charset="0"/>
              </a:rPr>
              <a:t>Next-generation firewalls (NGFWs)</a:t>
            </a:r>
            <a:r>
              <a:rPr lang="en-US" sz="1500" b="0" i="0" dirty="0">
                <a:effectLst/>
                <a:latin typeface="Times New Roman" panose="02020603050405020304" pitchFamily="18" charset="0"/>
                <a:cs typeface="Times New Roman" panose="02020603050405020304" pitchFamily="18" charset="0"/>
              </a:rPr>
              <a:t> use a multilayered approach to integrate enterprise firewall capabilities with an IPS and application control.</a:t>
            </a:r>
          </a:p>
          <a:p>
            <a:pPr algn="l">
              <a:lnSpc>
                <a:spcPct val="150000"/>
              </a:lnSpc>
              <a:buFont typeface="Arial" panose="020B0604020202020204" pitchFamily="34" charset="0"/>
              <a:buChar char="•"/>
            </a:pPr>
            <a:r>
              <a:rPr lang="en-US" sz="1500" b="1" i="0" dirty="0">
                <a:effectLst/>
                <a:latin typeface="Times New Roman" panose="02020603050405020304" pitchFamily="18" charset="0"/>
                <a:cs typeface="Times New Roman" panose="02020603050405020304" pitchFamily="18" charset="0"/>
              </a:rPr>
              <a:t>Threat-focused NGFWs</a:t>
            </a:r>
            <a:r>
              <a:rPr lang="en-US" sz="1500" b="0" i="0" dirty="0">
                <a:effectLst/>
                <a:latin typeface="Times New Roman" panose="02020603050405020304" pitchFamily="18" charset="0"/>
                <a:cs typeface="Times New Roman" panose="02020603050405020304" pitchFamily="18" charset="0"/>
              </a:rPr>
              <a:t> </a:t>
            </a:r>
            <a:r>
              <a:rPr lang="en-US" sz="1500" b="0" i="0" u="sng" dirty="0">
                <a:effectLst/>
                <a:latin typeface="Times New Roman" panose="02020603050405020304" pitchFamily="18" charset="0"/>
                <a:cs typeface="Times New Roman" panose="02020603050405020304" pitchFamily="18" charset="0"/>
                <a:hlinkClick r:id="rId5">
                  <a:extLst>
                    <a:ext uri="{A12FA001-AC4F-418D-AE19-62706E023703}">
                      <ahyp:hlinkClr xmlns:ahyp="http://schemas.microsoft.com/office/drawing/2018/hyperlinkcolor" val="tx"/>
                    </a:ext>
                  </a:extLst>
                </a:hlinkClick>
              </a:rPr>
              <a:t>combine traditional firewall technology</a:t>
            </a:r>
            <a:r>
              <a:rPr lang="en-US" sz="1500" b="0" i="0" dirty="0">
                <a:effectLst/>
                <a:latin typeface="Times New Roman" panose="02020603050405020304" pitchFamily="18" charset="0"/>
                <a:cs typeface="Times New Roman" panose="02020603050405020304" pitchFamily="18" charset="0"/>
              </a:rPr>
              <a:t> with enhanced functionality to thwart modern threats, including application layer and advanced malware attacks.</a:t>
            </a:r>
          </a:p>
          <a:p>
            <a:pPr algn="l">
              <a:lnSpc>
                <a:spcPct val="150000"/>
              </a:lnSpc>
              <a:buFont typeface="Arial" panose="020B0604020202020204" pitchFamily="34" charset="0"/>
              <a:buChar char="•"/>
            </a:pPr>
            <a:r>
              <a:rPr lang="en-US" sz="1500" b="1" i="0" dirty="0">
                <a:effectLst/>
                <a:latin typeface="Times New Roman" panose="02020603050405020304" pitchFamily="18" charset="0"/>
                <a:cs typeface="Times New Roman" panose="02020603050405020304" pitchFamily="18" charset="0"/>
              </a:rPr>
              <a:t>Virtual firewalls</a:t>
            </a:r>
            <a:r>
              <a:rPr lang="en-US" sz="1500" b="0" i="0" dirty="0">
                <a:effectLst/>
                <a:latin typeface="Times New Roman" panose="02020603050405020304" pitchFamily="18" charset="0"/>
                <a:cs typeface="Times New Roman" panose="02020603050405020304" pitchFamily="18" charset="0"/>
              </a:rPr>
              <a:t>, or cloud firewalls,</a:t>
            </a:r>
            <a:r>
              <a:rPr lang="en-US" sz="1500" b="1" i="0" dirty="0">
                <a:effectLst/>
                <a:latin typeface="Times New Roman" panose="02020603050405020304" pitchFamily="18" charset="0"/>
                <a:cs typeface="Times New Roman" panose="02020603050405020304" pitchFamily="18" charset="0"/>
              </a:rPr>
              <a:t> </a:t>
            </a:r>
            <a:r>
              <a:rPr lang="en-US" sz="1500" b="0" i="0" dirty="0">
                <a:effectLst/>
                <a:latin typeface="Times New Roman" panose="02020603050405020304" pitchFamily="18" charset="0"/>
                <a:cs typeface="Times New Roman" panose="02020603050405020304" pitchFamily="18" charset="0"/>
              </a:rPr>
              <a:t>provide traffic filtering and monitoring for virtual machines (</a:t>
            </a:r>
            <a:r>
              <a:rPr lang="en-US" sz="1500" b="0" i="0" u="sng" dirty="0">
                <a:effectLst/>
                <a:latin typeface="Times New Roman" panose="02020603050405020304" pitchFamily="18" charset="0"/>
                <a:cs typeface="Times New Roman" panose="02020603050405020304" pitchFamily="18" charset="0"/>
                <a:hlinkClick r:id="rId6">
                  <a:extLst>
                    <a:ext uri="{A12FA001-AC4F-418D-AE19-62706E023703}">
                      <ahyp:hlinkClr xmlns:ahyp="http://schemas.microsoft.com/office/drawing/2018/hyperlinkcolor" val="tx"/>
                    </a:ext>
                  </a:extLst>
                </a:hlinkClick>
              </a:rPr>
              <a:t>VMs</a:t>
            </a:r>
            <a:r>
              <a:rPr lang="en-US" sz="1500" b="0" i="0" dirty="0">
                <a:effectLst/>
                <a:latin typeface="Times New Roman" panose="02020603050405020304" pitchFamily="18" charset="0"/>
                <a:cs typeface="Times New Roman" panose="02020603050405020304" pitchFamily="18" charset="0"/>
              </a:rPr>
              <a:t>) in a virtualized environment.</a:t>
            </a:r>
          </a:p>
          <a:p>
            <a:pPr algn="l">
              <a:lnSpc>
                <a:spcPct val="150000"/>
              </a:lnSpc>
              <a:buFont typeface="Arial" panose="020B0604020202020204" pitchFamily="34" charset="0"/>
              <a:buChar char="•"/>
            </a:pPr>
            <a:r>
              <a:rPr lang="en-US" sz="1500" b="1" i="0" dirty="0">
                <a:effectLst/>
                <a:latin typeface="Times New Roman" panose="02020603050405020304" pitchFamily="18" charset="0"/>
                <a:cs typeface="Times New Roman" panose="02020603050405020304" pitchFamily="18" charset="0"/>
              </a:rPr>
              <a:t>Cloud-native firewalls</a:t>
            </a:r>
            <a:r>
              <a:rPr lang="en-US" sz="1500" b="0" i="0" dirty="0">
                <a:effectLst/>
                <a:latin typeface="Times New Roman" panose="02020603050405020304" pitchFamily="18" charset="0"/>
                <a:cs typeface="Times New Roman" panose="02020603050405020304" pitchFamily="18" charset="0"/>
              </a:rPr>
              <a:t> provide automated scaling features that enable networking and security operations teams to run at fast speeds.</a:t>
            </a:r>
          </a:p>
        </p:txBody>
      </p:sp>
    </p:spTree>
    <p:extLst>
      <p:ext uri="{BB962C8B-B14F-4D97-AF65-F5344CB8AC3E}">
        <p14:creationId xmlns:p14="http://schemas.microsoft.com/office/powerpoint/2010/main" val="32525855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4C21D2D-D63A-EC1F-389C-8A03D5F2517B}"/>
              </a:ext>
            </a:extLst>
          </p:cNvPr>
          <p:cNvSpPr txBox="1"/>
          <p:nvPr/>
        </p:nvSpPr>
        <p:spPr>
          <a:xfrm>
            <a:off x="548640" y="610857"/>
            <a:ext cx="11068216" cy="2962158"/>
          </a:xfrm>
          <a:prstGeom prst="rect">
            <a:avLst/>
          </a:prstGeom>
          <a:noFill/>
        </p:spPr>
        <p:txBody>
          <a:bodyPr wrap="square">
            <a:spAutoFit/>
          </a:bodyPr>
          <a:lstStyle/>
          <a:p>
            <a:pPr algn="l">
              <a:lnSpc>
                <a:spcPct val="150000"/>
              </a:lnSpc>
            </a:pPr>
            <a:r>
              <a:rPr lang="en-US" sz="1400" b="1" i="0" u="sng" dirty="0">
                <a:effectLst/>
                <a:latin typeface="Times New Roman" panose="02020603050405020304" pitchFamily="18" charset="0"/>
                <a:cs typeface="Times New Roman" panose="02020603050405020304" pitchFamily="18" charset="0"/>
              </a:rPr>
              <a:t>Packet-filtering and network layer firewalls</a:t>
            </a:r>
          </a:p>
          <a:p>
            <a:pPr algn="l">
              <a:lnSpc>
                <a:spcPct val="150000"/>
              </a:lnSpc>
            </a:pPr>
            <a:r>
              <a:rPr lang="en-US" sz="1400" b="0" i="0" dirty="0">
                <a:effectLst/>
                <a:latin typeface="Times New Roman" panose="02020603050405020304" pitchFamily="18" charset="0"/>
                <a:cs typeface="Times New Roman" panose="02020603050405020304" pitchFamily="18" charset="0"/>
              </a:rPr>
              <a:t>When a packet passes through a packet-filtering firewall, its source and destination address, protocol and destination </a:t>
            </a:r>
            <a:r>
              <a:rPr lang="en-US" sz="1400" b="0" i="0" u="sng" dirty="0">
                <a:effectLst/>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port number</a:t>
            </a:r>
            <a:r>
              <a:rPr lang="en-US" sz="1400" b="0" i="0" dirty="0">
                <a:effectLst/>
                <a:latin typeface="Times New Roman" panose="02020603050405020304" pitchFamily="18" charset="0"/>
                <a:cs typeface="Times New Roman" panose="02020603050405020304" pitchFamily="18" charset="0"/>
              </a:rPr>
              <a:t> are checked. The packet is dropped, meaning it isn't forwarded to its destination if it doesn't comply with the firewall's rule set. For example, if a firewall is configured with a rule to block </a:t>
            </a:r>
            <a:r>
              <a:rPr lang="en-US" sz="1400" b="0" i="0" u="sng" dirty="0">
                <a:effectLst/>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Telnet</a:t>
            </a:r>
            <a:r>
              <a:rPr lang="en-US" sz="1400" b="0" i="0" dirty="0">
                <a:effectLst/>
                <a:latin typeface="Times New Roman" panose="02020603050405020304" pitchFamily="18" charset="0"/>
                <a:cs typeface="Times New Roman" panose="02020603050405020304" pitchFamily="18" charset="0"/>
              </a:rPr>
              <a:t> access, then the firewall drops packets destined for TCP port number 23, the port where a Telnet server application would be listening.</a:t>
            </a:r>
          </a:p>
          <a:p>
            <a:pPr algn="l">
              <a:lnSpc>
                <a:spcPct val="150000"/>
              </a:lnSpc>
            </a:pPr>
            <a:r>
              <a:rPr lang="en-US" sz="1400" b="0" i="0" dirty="0">
                <a:effectLst/>
                <a:latin typeface="Times New Roman" panose="02020603050405020304" pitchFamily="18" charset="0"/>
                <a:cs typeface="Times New Roman" panose="02020603050405020304" pitchFamily="18" charset="0"/>
              </a:rPr>
              <a:t>A packet-filtering firewall works mainly on the network layer of the OSI reference model, although the transport layer is used to obtain the source and destination port numbers. It examines each packet independently and doesn't know whether any given packet is part of an existing stream of traffic.</a:t>
            </a:r>
          </a:p>
          <a:p>
            <a:pPr algn="l">
              <a:lnSpc>
                <a:spcPct val="150000"/>
              </a:lnSpc>
            </a:pPr>
            <a:r>
              <a:rPr lang="en-US" sz="1400" b="0" i="0" dirty="0">
                <a:effectLst/>
                <a:latin typeface="Times New Roman" panose="02020603050405020304" pitchFamily="18" charset="0"/>
                <a:cs typeface="Times New Roman" panose="02020603050405020304" pitchFamily="18" charset="0"/>
              </a:rPr>
              <a:t>The packet-filtering firewall is effective, but because it processes each packet in isolation, it can be vulnerable to </a:t>
            </a:r>
            <a:r>
              <a:rPr lang="en-US" sz="1400" b="0" i="0" u="sng" dirty="0">
                <a:effectLst/>
                <a:latin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IP spoofing</a:t>
            </a:r>
            <a:r>
              <a:rPr lang="en-US" sz="1400" b="0" i="0" dirty="0">
                <a:effectLst/>
                <a:latin typeface="Times New Roman" panose="02020603050405020304" pitchFamily="18" charset="0"/>
                <a:cs typeface="Times New Roman" panose="02020603050405020304" pitchFamily="18" charset="0"/>
              </a:rPr>
              <a:t> attacks and has largely been replaced by stateful inspection firewalls.</a:t>
            </a:r>
          </a:p>
        </p:txBody>
      </p:sp>
      <p:sp>
        <p:nvSpPr>
          <p:cNvPr id="7" name="TextBox 6">
            <a:extLst>
              <a:ext uri="{FF2B5EF4-FFF2-40B4-BE49-F238E27FC236}">
                <a16:creationId xmlns:a16="http://schemas.microsoft.com/office/drawing/2014/main" id="{DB8EDD01-6991-87DA-2ACB-D0CB080D3D8E}"/>
              </a:ext>
            </a:extLst>
          </p:cNvPr>
          <p:cNvSpPr txBox="1"/>
          <p:nvPr/>
        </p:nvSpPr>
        <p:spPr>
          <a:xfrm>
            <a:off x="561892" y="3608151"/>
            <a:ext cx="11068215" cy="2638992"/>
          </a:xfrm>
          <a:prstGeom prst="rect">
            <a:avLst/>
          </a:prstGeom>
          <a:noFill/>
        </p:spPr>
        <p:txBody>
          <a:bodyPr wrap="square">
            <a:spAutoFit/>
          </a:bodyPr>
          <a:lstStyle/>
          <a:p>
            <a:pPr algn="l">
              <a:lnSpc>
                <a:spcPct val="150000"/>
              </a:lnSpc>
            </a:pPr>
            <a:r>
              <a:rPr lang="en-US" sz="1400" b="1" i="0" u="sng" dirty="0">
                <a:effectLst/>
                <a:latin typeface="Times New Roman" panose="02020603050405020304" pitchFamily="18" charset="0"/>
                <a:cs typeface="Times New Roman" panose="02020603050405020304" pitchFamily="18" charset="0"/>
              </a:rPr>
              <a:t>Stateful inspection firewalls</a:t>
            </a:r>
          </a:p>
          <a:p>
            <a:pPr algn="l">
              <a:lnSpc>
                <a:spcPct val="150000"/>
              </a:lnSpc>
            </a:pPr>
            <a:r>
              <a:rPr lang="en-US" sz="1400" b="0" i="0" dirty="0">
                <a:effectLst/>
                <a:latin typeface="Times New Roman" panose="02020603050405020304" pitchFamily="18" charset="0"/>
                <a:cs typeface="Times New Roman" panose="02020603050405020304" pitchFamily="18" charset="0"/>
              </a:rPr>
              <a:t>Stateful inspection firewalls -- also known as </a:t>
            </a:r>
            <a:r>
              <a:rPr lang="en-US" sz="1400" b="0" i="1" dirty="0">
                <a:effectLst/>
                <a:latin typeface="Times New Roman" panose="02020603050405020304" pitchFamily="18" charset="0"/>
                <a:cs typeface="Times New Roman" panose="02020603050405020304" pitchFamily="18" charset="0"/>
              </a:rPr>
              <a:t>dynamic packet-filtering firewalls</a:t>
            </a:r>
            <a:r>
              <a:rPr lang="en-US" sz="1400" b="0" i="0" dirty="0">
                <a:effectLst/>
                <a:latin typeface="Times New Roman" panose="02020603050405020304" pitchFamily="18" charset="0"/>
                <a:cs typeface="Times New Roman" panose="02020603050405020304" pitchFamily="18" charset="0"/>
              </a:rPr>
              <a:t> -- monitor communication packets over time and examine both incoming and outgoing packets.</a:t>
            </a:r>
          </a:p>
          <a:p>
            <a:pPr algn="l">
              <a:lnSpc>
                <a:spcPct val="150000"/>
              </a:lnSpc>
            </a:pPr>
            <a:r>
              <a:rPr lang="en-US" sz="1400" b="0" i="0" dirty="0">
                <a:effectLst/>
                <a:latin typeface="Times New Roman" panose="02020603050405020304" pitchFamily="18" charset="0"/>
                <a:cs typeface="Times New Roman" panose="02020603050405020304" pitchFamily="18" charset="0"/>
              </a:rPr>
              <a:t>This type of firewall maintains a table that keeps track of all open connections. When a new packet arrives, it compares information in the packet header to the state table -- its list of valid connections -- and determines whether the packet is part of an established connection. If it is, the packet is let through without further analysis. But, if the packet doesn't match an existing connection, it's evaluated according to the rule set for new connections.</a:t>
            </a:r>
          </a:p>
          <a:p>
            <a:pPr algn="l">
              <a:lnSpc>
                <a:spcPct val="150000"/>
              </a:lnSpc>
            </a:pPr>
            <a:r>
              <a:rPr lang="en-US" sz="1400" b="0" i="0" dirty="0">
                <a:effectLst/>
                <a:latin typeface="Times New Roman" panose="02020603050405020304" pitchFamily="18" charset="0"/>
                <a:cs typeface="Times New Roman" panose="02020603050405020304" pitchFamily="18" charset="0"/>
              </a:rPr>
              <a:t>Although stateful inspection firewalls are quite effective, they can be vulnerable to denial of service (</a:t>
            </a:r>
            <a:r>
              <a:rPr lang="en-US" sz="1400" b="0" i="0" u="sng" dirty="0">
                <a:effectLst/>
                <a:latin typeface="Times New Roman" panose="02020603050405020304" pitchFamily="18" charset="0"/>
                <a:cs typeface="Times New Roman" panose="02020603050405020304" pitchFamily="18" charset="0"/>
                <a:hlinkClick r:id="rId5">
                  <a:extLst>
                    <a:ext uri="{A12FA001-AC4F-418D-AE19-62706E023703}">
                      <ahyp:hlinkClr xmlns:ahyp="http://schemas.microsoft.com/office/drawing/2018/hyperlinkcolor" val="tx"/>
                    </a:ext>
                  </a:extLst>
                </a:hlinkClick>
              </a:rPr>
              <a:t>DoS</a:t>
            </a:r>
            <a:r>
              <a:rPr lang="en-US" sz="1400" b="0" i="0" dirty="0">
                <a:effectLst/>
                <a:latin typeface="Times New Roman" panose="02020603050405020304" pitchFamily="18" charset="0"/>
                <a:cs typeface="Times New Roman" panose="02020603050405020304" pitchFamily="18" charset="0"/>
              </a:rPr>
              <a:t>) attacks. DoS attacks take advantage of established connections that this type of firewall generally assumes are safe.</a:t>
            </a:r>
          </a:p>
        </p:txBody>
      </p:sp>
    </p:spTree>
    <p:extLst>
      <p:ext uri="{BB962C8B-B14F-4D97-AF65-F5344CB8AC3E}">
        <p14:creationId xmlns:p14="http://schemas.microsoft.com/office/powerpoint/2010/main" val="2005103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FDF4913-CEAA-504E-5377-986D09E8CDA0}"/>
              </a:ext>
            </a:extLst>
          </p:cNvPr>
          <p:cNvSpPr txBox="1"/>
          <p:nvPr/>
        </p:nvSpPr>
        <p:spPr>
          <a:xfrm>
            <a:off x="534062" y="302322"/>
            <a:ext cx="11123875" cy="2757101"/>
          </a:xfrm>
          <a:prstGeom prst="rect">
            <a:avLst/>
          </a:prstGeom>
          <a:noFill/>
        </p:spPr>
        <p:txBody>
          <a:bodyPr wrap="square">
            <a:spAutoFit/>
          </a:bodyPr>
          <a:lstStyle/>
          <a:p>
            <a:pPr algn="l">
              <a:lnSpc>
                <a:spcPct val="150000"/>
              </a:lnSpc>
            </a:pPr>
            <a:r>
              <a:rPr lang="en-US" sz="1300" b="1" i="0" dirty="0">
                <a:effectLst/>
                <a:latin typeface="Times New Roman" panose="02020603050405020304" pitchFamily="18" charset="0"/>
                <a:cs typeface="Times New Roman" panose="02020603050405020304" pitchFamily="18" charset="0"/>
              </a:rPr>
              <a:t>Circuit-level gateway firewalls</a:t>
            </a:r>
          </a:p>
          <a:p>
            <a:pPr algn="l">
              <a:lnSpc>
                <a:spcPct val="150000"/>
              </a:lnSpc>
            </a:pPr>
            <a:r>
              <a:rPr lang="en-US" sz="1300" b="0" i="0" dirty="0">
                <a:effectLst/>
                <a:latin typeface="Times New Roman" panose="02020603050405020304" pitchFamily="18" charset="0"/>
                <a:cs typeface="Times New Roman" panose="02020603050405020304" pitchFamily="18" charset="0"/>
              </a:rPr>
              <a:t>When a trusted client or server sends a packet to an untrusted host and vice versa, a circuit-level gateway firewall examines the TCP handshaking between the two packets. It controls network traffic at the session level and keeps track of the OSI model's session layer. Instead of examining the content of the packets, this firewall inspects the protocol headers of the packets to determine if a session is legitimate.</a:t>
            </a:r>
          </a:p>
          <a:p>
            <a:pPr algn="l">
              <a:lnSpc>
                <a:spcPct val="150000"/>
              </a:lnSpc>
            </a:pPr>
            <a:r>
              <a:rPr lang="en-US" sz="1300" b="0" i="0" dirty="0">
                <a:effectLst/>
                <a:latin typeface="Times New Roman" panose="02020603050405020304" pitchFamily="18" charset="0"/>
                <a:cs typeface="Times New Roman" panose="02020603050405020304" pitchFamily="18" charset="0"/>
              </a:rPr>
              <a:t>Whenever a circuit-level gateway firewall receives a request from a trusted client or server to connect to an untrusted host, it starts a three-way handshake with the destination host for establishing a session. It then forwards the packets between the two hosts without further inspecting the content of the packets.</a:t>
            </a:r>
          </a:p>
          <a:p>
            <a:pPr algn="l">
              <a:lnSpc>
                <a:spcPct val="150000"/>
              </a:lnSpc>
            </a:pPr>
            <a:r>
              <a:rPr lang="en-US" sz="1300" b="0" i="0" dirty="0">
                <a:effectLst/>
                <a:latin typeface="Times New Roman" panose="02020603050405020304" pitchFamily="18" charset="0"/>
                <a:cs typeface="Times New Roman" panose="02020603050405020304" pitchFamily="18" charset="0"/>
              </a:rPr>
              <a:t>This type of firewall can provide a higher level of security than packet-filtering firewalls because it can detect and prevent certain </a:t>
            </a:r>
            <a:r>
              <a:rPr lang="en-US" sz="1300" b="0" i="0" u="sng" dirty="0">
                <a:effectLst/>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attacks, such as port scanning</a:t>
            </a:r>
            <a:r>
              <a:rPr lang="en-US" sz="1300" b="0" i="0" dirty="0">
                <a:effectLst/>
                <a:latin typeface="Times New Roman" panose="02020603050405020304" pitchFamily="18" charset="0"/>
                <a:cs typeface="Times New Roman" panose="02020603050405020304" pitchFamily="18" charset="0"/>
              </a:rPr>
              <a:t> and DoS attacks. However, because it doesn't examine the packet content, a circuit-level gateway firewall can't offer the same level of security as an application layer firewall.</a:t>
            </a:r>
          </a:p>
        </p:txBody>
      </p:sp>
      <p:sp>
        <p:nvSpPr>
          <p:cNvPr id="9" name="TextBox 8">
            <a:extLst>
              <a:ext uri="{FF2B5EF4-FFF2-40B4-BE49-F238E27FC236}">
                <a16:creationId xmlns:a16="http://schemas.microsoft.com/office/drawing/2014/main" id="{DD46D8DD-2C3D-8873-F23B-7E29F7BC10DB}"/>
              </a:ext>
            </a:extLst>
          </p:cNvPr>
          <p:cNvSpPr txBox="1"/>
          <p:nvPr/>
        </p:nvSpPr>
        <p:spPr>
          <a:xfrm>
            <a:off x="458524" y="3198412"/>
            <a:ext cx="11174234" cy="3357266"/>
          </a:xfrm>
          <a:prstGeom prst="rect">
            <a:avLst/>
          </a:prstGeom>
          <a:noFill/>
        </p:spPr>
        <p:txBody>
          <a:bodyPr wrap="square">
            <a:spAutoFit/>
          </a:bodyPr>
          <a:lstStyle/>
          <a:p>
            <a:pPr algn="l">
              <a:lnSpc>
                <a:spcPct val="150000"/>
              </a:lnSpc>
            </a:pPr>
            <a:r>
              <a:rPr lang="en-US" sz="1300" b="1" i="0" dirty="0">
                <a:solidFill>
                  <a:srgbClr val="323232"/>
                </a:solidFill>
                <a:effectLst/>
                <a:latin typeface="Times New Roman" panose="02020603050405020304" pitchFamily="18" charset="0"/>
                <a:cs typeface="Times New Roman" panose="02020603050405020304" pitchFamily="18" charset="0"/>
              </a:rPr>
              <a:t>Next-generation firewalls</a:t>
            </a:r>
          </a:p>
          <a:p>
            <a:pPr algn="l">
              <a:lnSpc>
                <a:spcPct val="150000"/>
              </a:lnSpc>
            </a:pPr>
            <a:r>
              <a:rPr lang="en-US" sz="1300" b="0" i="0" dirty="0">
                <a:solidFill>
                  <a:srgbClr val="666666"/>
                </a:solidFill>
                <a:effectLst/>
                <a:latin typeface="Times New Roman" panose="02020603050405020304" pitchFamily="18" charset="0"/>
                <a:cs typeface="Times New Roman" panose="02020603050405020304" pitchFamily="18" charset="0"/>
              </a:rPr>
              <a:t>This type of firewall is a combination of the other types with additional security software and devices bundled in. The benefit of an NGFW is that it combines the strengths of each type of firewall to cover each type's weaknesses. An NGFW is often a bundle of technologies under one name, as opposed to a single component.</a:t>
            </a:r>
          </a:p>
          <a:p>
            <a:pPr algn="l">
              <a:lnSpc>
                <a:spcPct val="150000"/>
              </a:lnSpc>
            </a:pPr>
            <a:r>
              <a:rPr lang="en-US" sz="1300" b="0" i="0" dirty="0">
                <a:solidFill>
                  <a:srgbClr val="666666"/>
                </a:solidFill>
                <a:effectLst/>
                <a:latin typeface="Times New Roman" panose="02020603050405020304" pitchFamily="18" charset="0"/>
                <a:cs typeface="Times New Roman" panose="02020603050405020304" pitchFamily="18" charset="0"/>
              </a:rPr>
              <a:t>Modern network perimeters have so many entry points and different types of users that stronger </a:t>
            </a:r>
            <a:r>
              <a:rPr lang="en-US" sz="1300" b="0" i="0" u="sng" dirty="0">
                <a:solidFill>
                  <a:srgbClr val="007CAD"/>
                </a:solidFill>
                <a:effectLst/>
                <a:latin typeface="Times New Roman" panose="02020603050405020304" pitchFamily="18" charset="0"/>
                <a:cs typeface="Times New Roman" panose="02020603050405020304" pitchFamily="18" charset="0"/>
                <a:hlinkClick r:id="rId3"/>
              </a:rPr>
              <a:t>access control</a:t>
            </a:r>
            <a:r>
              <a:rPr lang="en-US" sz="1300" b="0" i="0" dirty="0">
                <a:solidFill>
                  <a:srgbClr val="666666"/>
                </a:solidFill>
                <a:effectLst/>
                <a:latin typeface="Times New Roman" panose="02020603050405020304" pitchFamily="18" charset="0"/>
                <a:cs typeface="Times New Roman" panose="02020603050405020304" pitchFamily="18" charset="0"/>
              </a:rPr>
              <a:t> and security at the host are required. This need for a multilayer approach led to the emergence of NGFWs.</a:t>
            </a:r>
          </a:p>
          <a:p>
            <a:pPr algn="l">
              <a:lnSpc>
                <a:spcPct val="150000"/>
              </a:lnSpc>
            </a:pPr>
            <a:r>
              <a:rPr lang="en-US" sz="1300" b="0" i="0" dirty="0">
                <a:solidFill>
                  <a:srgbClr val="666666"/>
                </a:solidFill>
                <a:effectLst/>
                <a:latin typeface="Times New Roman" panose="02020603050405020304" pitchFamily="18" charset="0"/>
                <a:cs typeface="Times New Roman" panose="02020603050405020304" pitchFamily="18" charset="0"/>
              </a:rPr>
              <a:t>An NGFW integrates three key assets: traditional firewall capabilities, application awareness and an IPS. Similar to the introduction of stateful inspection to first-generation firewalls, NGFWs bring additional context to the firewall's decision-making process.</a:t>
            </a:r>
          </a:p>
          <a:p>
            <a:pPr algn="l">
              <a:lnSpc>
                <a:spcPct val="150000"/>
              </a:lnSpc>
            </a:pPr>
            <a:r>
              <a:rPr lang="en-US" sz="1300" b="0" i="0" dirty="0">
                <a:solidFill>
                  <a:srgbClr val="666666"/>
                </a:solidFill>
                <a:effectLst/>
                <a:latin typeface="Times New Roman" panose="02020603050405020304" pitchFamily="18" charset="0"/>
                <a:cs typeface="Times New Roman" panose="02020603050405020304" pitchFamily="18" charset="0"/>
              </a:rPr>
              <a:t>NGFWs combine the capabilities of traditional enterprise firewalls, including </a:t>
            </a:r>
            <a:r>
              <a:rPr lang="en-US" sz="1300" b="0" i="0" u="sng" dirty="0">
                <a:solidFill>
                  <a:srgbClr val="007CAD"/>
                </a:solidFill>
                <a:effectLst/>
                <a:latin typeface="Times New Roman" panose="02020603050405020304" pitchFamily="18" charset="0"/>
                <a:cs typeface="Times New Roman" panose="02020603050405020304" pitchFamily="18" charset="0"/>
                <a:hlinkClick r:id="rId4"/>
              </a:rPr>
              <a:t>network address translation</a:t>
            </a:r>
            <a:r>
              <a:rPr lang="en-US" sz="1300" b="0" i="0" dirty="0">
                <a:solidFill>
                  <a:srgbClr val="666666"/>
                </a:solidFill>
                <a:effectLst/>
                <a:latin typeface="Times New Roman" panose="02020603050405020304" pitchFamily="18" charset="0"/>
                <a:cs typeface="Times New Roman" panose="02020603050405020304" pitchFamily="18" charset="0"/>
              </a:rPr>
              <a:t>, URL blocking and VPNs, with quality of service functionality and features not traditionally found in first-generation products. NGFWs support intent-based networking by including </a:t>
            </a:r>
            <a:r>
              <a:rPr lang="en-US" sz="1300" b="0" i="0" u="sng" dirty="0">
                <a:solidFill>
                  <a:srgbClr val="007CAD"/>
                </a:solidFill>
                <a:effectLst/>
                <a:latin typeface="Times New Roman" panose="02020603050405020304" pitchFamily="18" charset="0"/>
                <a:cs typeface="Times New Roman" panose="02020603050405020304" pitchFamily="18" charset="0"/>
                <a:hlinkClick r:id="rId5"/>
              </a:rPr>
              <a:t>Secure Sockets Layer</a:t>
            </a:r>
            <a:r>
              <a:rPr lang="en-US" sz="1300" b="0" i="0" dirty="0">
                <a:solidFill>
                  <a:srgbClr val="666666"/>
                </a:solidFill>
                <a:effectLst/>
                <a:latin typeface="Times New Roman" panose="02020603050405020304" pitchFamily="18" charset="0"/>
                <a:cs typeface="Times New Roman" panose="02020603050405020304" pitchFamily="18" charset="0"/>
              </a:rPr>
              <a:t> and </a:t>
            </a:r>
            <a:r>
              <a:rPr lang="en-US" sz="1300" b="0" i="0" u="sng" dirty="0">
                <a:solidFill>
                  <a:srgbClr val="007CAD"/>
                </a:solidFill>
                <a:effectLst/>
                <a:latin typeface="Times New Roman" panose="02020603050405020304" pitchFamily="18" charset="0"/>
                <a:cs typeface="Times New Roman" panose="02020603050405020304" pitchFamily="18" charset="0"/>
                <a:hlinkClick r:id="rId6"/>
              </a:rPr>
              <a:t>Secure Shell</a:t>
            </a:r>
            <a:r>
              <a:rPr lang="en-US" sz="1300" b="0" i="0" dirty="0">
                <a:solidFill>
                  <a:srgbClr val="666666"/>
                </a:solidFill>
                <a:effectLst/>
                <a:latin typeface="Times New Roman" panose="02020603050405020304" pitchFamily="18" charset="0"/>
                <a:cs typeface="Times New Roman" panose="02020603050405020304" pitchFamily="18" charset="0"/>
              </a:rPr>
              <a:t> inspection and reputation-based malware detection. NGFWs also use deep packet inspection (</a:t>
            </a:r>
            <a:r>
              <a:rPr lang="en-US" sz="1300" b="0" i="0" u="sng" dirty="0">
                <a:solidFill>
                  <a:srgbClr val="007CAD"/>
                </a:solidFill>
                <a:effectLst/>
                <a:latin typeface="Times New Roman" panose="02020603050405020304" pitchFamily="18" charset="0"/>
                <a:cs typeface="Times New Roman" panose="02020603050405020304" pitchFamily="18" charset="0"/>
                <a:hlinkClick r:id="rId7"/>
              </a:rPr>
              <a:t>DPI</a:t>
            </a:r>
            <a:r>
              <a:rPr lang="en-US" sz="1300" b="0" i="0" dirty="0">
                <a:solidFill>
                  <a:srgbClr val="666666"/>
                </a:solidFill>
                <a:effectLst/>
                <a:latin typeface="Times New Roman" panose="02020603050405020304" pitchFamily="18" charset="0"/>
                <a:cs typeface="Times New Roman" panose="02020603050405020304" pitchFamily="18" charset="0"/>
              </a:rPr>
              <a:t>) to check the contents of packets and prevent malware.</a:t>
            </a:r>
          </a:p>
          <a:p>
            <a:pPr algn="l">
              <a:lnSpc>
                <a:spcPct val="150000"/>
              </a:lnSpc>
            </a:pPr>
            <a:r>
              <a:rPr lang="en-US" sz="1300" b="0" i="0" dirty="0">
                <a:solidFill>
                  <a:srgbClr val="666666"/>
                </a:solidFill>
                <a:effectLst/>
                <a:latin typeface="Times New Roman" panose="02020603050405020304" pitchFamily="18" charset="0"/>
                <a:cs typeface="Times New Roman" panose="02020603050405020304" pitchFamily="18" charset="0"/>
              </a:rPr>
              <a:t>When an NGFW, or any firewall, is used in conjunction with other devices, it's termed </a:t>
            </a:r>
            <a:r>
              <a:rPr lang="en-US" sz="1300" b="0" i="1" u="sng" dirty="0">
                <a:solidFill>
                  <a:srgbClr val="007CAD"/>
                </a:solidFill>
                <a:effectLst/>
                <a:latin typeface="Times New Roman" panose="02020603050405020304" pitchFamily="18" charset="0"/>
                <a:cs typeface="Times New Roman" panose="02020603050405020304" pitchFamily="18" charset="0"/>
                <a:hlinkClick r:id="rId8"/>
              </a:rPr>
              <a:t>unified threat management</a:t>
            </a:r>
            <a:endParaRPr lang="en-US" sz="1300" b="0" i="0" dirty="0">
              <a:solidFill>
                <a:srgbClr val="666666"/>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663794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7BD6140-0D98-7CAC-8481-E0781D87CC86}"/>
              </a:ext>
            </a:extLst>
          </p:cNvPr>
          <p:cNvSpPr txBox="1"/>
          <p:nvPr/>
        </p:nvSpPr>
        <p:spPr>
          <a:xfrm>
            <a:off x="545989" y="302564"/>
            <a:ext cx="11293502" cy="5590826"/>
          </a:xfrm>
          <a:prstGeom prst="rect">
            <a:avLst/>
          </a:prstGeom>
          <a:noFill/>
        </p:spPr>
        <p:txBody>
          <a:bodyPr wrap="square">
            <a:spAutoFit/>
          </a:bodyPr>
          <a:lstStyle/>
          <a:p>
            <a:pPr algn="l">
              <a:lnSpc>
                <a:spcPct val="150000"/>
              </a:lnSpc>
            </a:pPr>
            <a:r>
              <a:rPr lang="en-US" sz="1500" b="1" i="0" dirty="0">
                <a:effectLst/>
                <a:latin typeface="Times New Roman" panose="02020603050405020304" pitchFamily="18" charset="0"/>
                <a:cs typeface="Times New Roman" panose="02020603050405020304" pitchFamily="18" charset="0"/>
              </a:rPr>
              <a:t>Application layer and proxy firewalls</a:t>
            </a:r>
          </a:p>
          <a:p>
            <a:pPr algn="l">
              <a:lnSpc>
                <a:spcPct val="150000"/>
              </a:lnSpc>
            </a:pPr>
            <a:r>
              <a:rPr lang="en-US" sz="1500" b="0" i="0" dirty="0">
                <a:effectLst/>
                <a:latin typeface="Times New Roman" panose="02020603050405020304" pitchFamily="18" charset="0"/>
                <a:cs typeface="Times New Roman" panose="02020603050405020304" pitchFamily="18" charset="0"/>
              </a:rPr>
              <a:t>This type of firewall is referred to as a </a:t>
            </a:r>
            <a:r>
              <a:rPr lang="en-US" sz="1500" b="0" i="1" dirty="0">
                <a:effectLst/>
                <a:latin typeface="Times New Roman" panose="02020603050405020304" pitchFamily="18" charset="0"/>
                <a:cs typeface="Times New Roman" panose="02020603050405020304" pitchFamily="18" charset="0"/>
              </a:rPr>
              <a:t>proxy-based</a:t>
            </a:r>
            <a:r>
              <a:rPr lang="en-US" sz="1500" b="0" i="0" dirty="0">
                <a:effectLst/>
                <a:latin typeface="Times New Roman" panose="02020603050405020304" pitchFamily="18" charset="0"/>
                <a:cs typeface="Times New Roman" panose="02020603050405020304" pitchFamily="18" charset="0"/>
              </a:rPr>
              <a:t> or </a:t>
            </a:r>
            <a:r>
              <a:rPr lang="en-US" sz="1500" b="0" i="1" dirty="0">
                <a:effectLst/>
                <a:latin typeface="Times New Roman" panose="02020603050405020304" pitchFamily="18" charset="0"/>
                <a:cs typeface="Times New Roman" panose="02020603050405020304" pitchFamily="18" charset="0"/>
              </a:rPr>
              <a:t>reverse-proxy firewall</a:t>
            </a:r>
            <a:r>
              <a:rPr lang="en-US" sz="1500" b="0" i="0" dirty="0">
                <a:effectLst/>
                <a:latin typeface="Times New Roman" panose="02020603050405020304" pitchFamily="18" charset="0"/>
                <a:cs typeface="Times New Roman" panose="02020603050405020304" pitchFamily="18" charset="0"/>
              </a:rPr>
              <a:t>. They provide application layer filtering and can examine the </a:t>
            </a:r>
            <a:r>
              <a:rPr lang="en-US" sz="1500" b="0" i="0" u="sng" dirty="0">
                <a:effectLst/>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payload</a:t>
            </a:r>
            <a:r>
              <a:rPr lang="en-US" sz="1500" b="0" i="0" dirty="0">
                <a:effectLst/>
                <a:latin typeface="Times New Roman" panose="02020603050405020304" pitchFamily="18" charset="0"/>
                <a:cs typeface="Times New Roman" panose="02020603050405020304" pitchFamily="18" charset="0"/>
              </a:rPr>
              <a:t> of a packet to distinguish valid requests from malicious code disguised as a valid request for data. As attacks against web servers became more prevalent, so did the need for firewalls to protect networks from attacks at the application layer. Packet-filtering and stateful inspection firewalls can't do this at the application layer.</a:t>
            </a:r>
          </a:p>
          <a:p>
            <a:pPr algn="l">
              <a:lnSpc>
                <a:spcPct val="150000"/>
              </a:lnSpc>
            </a:pPr>
            <a:r>
              <a:rPr lang="en-US" sz="1500" b="0" i="0" dirty="0">
                <a:effectLst/>
                <a:latin typeface="Times New Roman" panose="02020603050405020304" pitchFamily="18" charset="0"/>
                <a:cs typeface="Times New Roman" panose="02020603050405020304" pitchFamily="18" charset="0"/>
              </a:rPr>
              <a:t>Since this type of firewall examines the payload's content, it gives security engineers more granular control over network traffic. For example, it can allow or deny a specific incoming Telnet command from a particular user, whereas other types of firewalls can only control general incoming requests from a particular host.</a:t>
            </a:r>
          </a:p>
          <a:p>
            <a:pPr algn="l">
              <a:lnSpc>
                <a:spcPct val="150000"/>
              </a:lnSpc>
            </a:pPr>
            <a:r>
              <a:rPr lang="en-US" sz="1500" b="0" i="0" dirty="0">
                <a:effectLst/>
                <a:latin typeface="Times New Roman" panose="02020603050405020304" pitchFamily="18" charset="0"/>
                <a:cs typeface="Times New Roman" panose="02020603050405020304" pitchFamily="18" charset="0"/>
              </a:rPr>
              <a:t>When this type of firewall lives on a </a:t>
            </a:r>
            <a:r>
              <a:rPr lang="en-US" sz="1500" b="0" i="0" u="sng" dirty="0">
                <a:effectLst/>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proxy server</a:t>
            </a:r>
            <a:r>
              <a:rPr lang="en-US" sz="1500" b="0" i="0" dirty="0">
                <a:effectLst/>
                <a:latin typeface="Times New Roman" panose="02020603050405020304" pitchFamily="18" charset="0"/>
                <a:cs typeface="Times New Roman" panose="02020603050405020304" pitchFamily="18" charset="0"/>
              </a:rPr>
              <a:t> -- making it a proxy firewall -- it becomes harder for an attacker to discover where the network is and creates yet another layer of security. Both the client and the server are forced to conduct the session through an intermediary -- the proxy server that hosts an application layer firewall. Each time an external client requests a connection to an internal network server or vice versa, the client opens a connection with the proxy instead. If the connection request meets the criteria in the firewall rule base, the proxy firewall opens the connection.</a:t>
            </a:r>
          </a:p>
          <a:p>
            <a:pPr algn="l">
              <a:lnSpc>
                <a:spcPct val="150000"/>
              </a:lnSpc>
            </a:pPr>
            <a:r>
              <a:rPr lang="en-US" sz="1500" b="0" i="0" dirty="0">
                <a:effectLst/>
                <a:latin typeface="Times New Roman" panose="02020603050405020304" pitchFamily="18" charset="0"/>
                <a:cs typeface="Times New Roman" panose="02020603050405020304" pitchFamily="18" charset="0"/>
              </a:rPr>
              <a:t>The key benefit of application layer filtering is the ability to block specific content, such as known malware or certain websites, and recognize when certain applications and protocols, such as </a:t>
            </a:r>
            <a:r>
              <a:rPr lang="en-US" sz="1500" b="0" i="0" u="sng" dirty="0">
                <a:effectLst/>
                <a:latin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Hypertext Transfer Protocol</a:t>
            </a:r>
            <a:r>
              <a:rPr lang="en-US" sz="1500" b="0" i="0" dirty="0">
                <a:effectLst/>
                <a:latin typeface="Times New Roman" panose="02020603050405020304" pitchFamily="18" charset="0"/>
                <a:cs typeface="Times New Roman" panose="02020603050405020304" pitchFamily="18" charset="0"/>
              </a:rPr>
              <a:t>, File Transfer Protocol and </a:t>
            </a:r>
            <a:r>
              <a:rPr lang="en-US" sz="1500" b="0" i="0" u="sng" dirty="0">
                <a:effectLst/>
                <a:latin typeface="Times New Roman" panose="02020603050405020304" pitchFamily="18" charset="0"/>
                <a:cs typeface="Times New Roman" panose="02020603050405020304" pitchFamily="18" charset="0"/>
                <a:hlinkClick r:id="rId5">
                  <a:extLst>
                    <a:ext uri="{A12FA001-AC4F-418D-AE19-62706E023703}">
                      <ahyp:hlinkClr xmlns:ahyp="http://schemas.microsoft.com/office/drawing/2018/hyperlinkcolor" val="tx"/>
                    </a:ext>
                  </a:extLst>
                </a:hlinkClick>
              </a:rPr>
              <a:t>domain name system</a:t>
            </a:r>
            <a:r>
              <a:rPr lang="en-US" sz="1500" b="0" i="0" dirty="0">
                <a:effectLst/>
                <a:latin typeface="Times New Roman" panose="02020603050405020304" pitchFamily="18" charset="0"/>
                <a:cs typeface="Times New Roman" panose="02020603050405020304" pitchFamily="18" charset="0"/>
              </a:rPr>
              <a:t>, are being misused. Application layer firewall rules can also be used to control the execution of files or the handling of data by specific applications</a:t>
            </a:r>
          </a:p>
        </p:txBody>
      </p:sp>
    </p:spTree>
    <p:extLst>
      <p:ext uri="{BB962C8B-B14F-4D97-AF65-F5344CB8AC3E}">
        <p14:creationId xmlns:p14="http://schemas.microsoft.com/office/powerpoint/2010/main" val="39794704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B63C573-8A9C-A170-8148-07917C866484}"/>
              </a:ext>
            </a:extLst>
          </p:cNvPr>
          <p:cNvSpPr txBox="1"/>
          <p:nvPr/>
        </p:nvSpPr>
        <p:spPr>
          <a:xfrm>
            <a:off x="498281" y="453861"/>
            <a:ext cx="11195437" cy="3167085"/>
          </a:xfrm>
          <a:prstGeom prst="rect">
            <a:avLst/>
          </a:prstGeom>
          <a:noFill/>
        </p:spPr>
        <p:txBody>
          <a:bodyPr wrap="square">
            <a:spAutoFit/>
          </a:bodyPr>
          <a:lstStyle/>
          <a:p>
            <a:pPr algn="l">
              <a:lnSpc>
                <a:spcPct val="150000"/>
              </a:lnSpc>
            </a:pPr>
            <a:r>
              <a:rPr lang="en-US" sz="1500" b="1" i="0" dirty="0">
                <a:effectLst/>
                <a:latin typeface="Times New Roman" panose="02020603050405020304" pitchFamily="18" charset="0"/>
                <a:cs typeface="Times New Roman" panose="02020603050405020304" pitchFamily="18" charset="0"/>
              </a:rPr>
              <a:t>Virtual firewalls</a:t>
            </a:r>
          </a:p>
          <a:p>
            <a:pPr algn="l">
              <a:lnSpc>
                <a:spcPct val="150000"/>
              </a:lnSpc>
            </a:pPr>
            <a:r>
              <a:rPr lang="en-US" sz="1500" b="0" i="0" dirty="0">
                <a:effectLst/>
                <a:latin typeface="Times New Roman" panose="02020603050405020304" pitchFamily="18" charset="0"/>
                <a:cs typeface="Times New Roman" panose="02020603050405020304" pitchFamily="18" charset="0"/>
              </a:rPr>
              <a:t>A virtual firewall runs entirely within a virtualized environment and provides the same security and inspection capabilities as a hardware firewall.</a:t>
            </a:r>
          </a:p>
          <a:p>
            <a:pPr algn="l">
              <a:lnSpc>
                <a:spcPct val="150000"/>
              </a:lnSpc>
            </a:pPr>
            <a:r>
              <a:rPr lang="en-US" sz="1500" b="0" i="0" dirty="0">
                <a:effectLst/>
                <a:latin typeface="Times New Roman" panose="02020603050405020304" pitchFamily="18" charset="0"/>
                <a:cs typeface="Times New Roman" panose="02020603050405020304" pitchFamily="18" charset="0"/>
              </a:rPr>
              <a:t>It monitors and inspects network traffic between VMs and between VMs and the outside world. The firewall is situated between the VMs and the </a:t>
            </a:r>
            <a:r>
              <a:rPr lang="en-US" sz="1500" b="0" i="0" u="sng" dirty="0">
                <a:effectLst/>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hypervisor</a:t>
            </a:r>
            <a:r>
              <a:rPr lang="en-US" sz="1500" b="0" i="0" dirty="0">
                <a:effectLst/>
                <a:latin typeface="Times New Roman" panose="02020603050405020304" pitchFamily="18" charset="0"/>
                <a:cs typeface="Times New Roman" panose="02020603050405020304" pitchFamily="18" charset="0"/>
              </a:rPr>
              <a:t> that provides the virtualization layer and inspects traffic at the network layer to determine whether to allow or block packets based on a set of predefined rules.</a:t>
            </a:r>
          </a:p>
          <a:p>
            <a:pPr algn="l">
              <a:lnSpc>
                <a:spcPct val="150000"/>
              </a:lnSpc>
            </a:pPr>
            <a:r>
              <a:rPr lang="en-US" sz="1500" b="0" i="0" dirty="0">
                <a:effectLst/>
                <a:latin typeface="Times New Roman" panose="02020603050405020304" pitchFamily="18" charset="0"/>
                <a:cs typeface="Times New Roman" panose="02020603050405020304" pitchFamily="18" charset="0"/>
              </a:rPr>
              <a:t>Virtual firewalls can filter traffic based on IP address, ports, protocols and other factors and provide the same security and inspection capabilities as physical firewalls. Some virtual firewalls also offer security capabilities, including application-level security, intrusion detection and intrusion prevention. SonicWall </a:t>
            </a:r>
            <a:r>
              <a:rPr lang="en-US" sz="1500" b="0" i="0" dirty="0" err="1">
                <a:effectLst/>
                <a:latin typeface="Times New Roman" panose="02020603050405020304" pitchFamily="18" charset="0"/>
                <a:cs typeface="Times New Roman" panose="02020603050405020304" pitchFamily="18" charset="0"/>
              </a:rPr>
              <a:t>NSv</a:t>
            </a:r>
            <a:r>
              <a:rPr lang="en-US" sz="1500" b="0" i="0" dirty="0">
                <a:effectLst/>
                <a:latin typeface="Times New Roman" panose="02020603050405020304" pitchFamily="18" charset="0"/>
                <a:cs typeface="Times New Roman" panose="02020603050405020304" pitchFamily="18" charset="0"/>
              </a:rPr>
              <a:t> Series and Juniper </a:t>
            </a:r>
            <a:r>
              <a:rPr lang="en-US" sz="1500" b="0" i="0" dirty="0" err="1">
                <a:effectLst/>
                <a:latin typeface="Times New Roman" panose="02020603050405020304" pitchFamily="18" charset="0"/>
                <a:cs typeface="Times New Roman" panose="02020603050405020304" pitchFamily="18" charset="0"/>
              </a:rPr>
              <a:t>vSRX</a:t>
            </a:r>
            <a:r>
              <a:rPr lang="en-US" sz="1500" b="0" i="0" dirty="0">
                <a:effectLst/>
                <a:latin typeface="Times New Roman" panose="02020603050405020304" pitchFamily="18" charset="0"/>
                <a:cs typeface="Times New Roman" panose="02020603050405020304" pitchFamily="18" charset="0"/>
              </a:rPr>
              <a:t> Virtual Firewall are examples of virtual firewalls</a:t>
            </a:r>
          </a:p>
        </p:txBody>
      </p:sp>
      <p:sp>
        <p:nvSpPr>
          <p:cNvPr id="7" name="TextBox 6">
            <a:extLst>
              <a:ext uri="{FF2B5EF4-FFF2-40B4-BE49-F238E27FC236}">
                <a16:creationId xmlns:a16="http://schemas.microsoft.com/office/drawing/2014/main" id="{BBE3DAE0-C511-FBE5-BFE0-09F049940AE3}"/>
              </a:ext>
            </a:extLst>
          </p:cNvPr>
          <p:cNvSpPr txBox="1"/>
          <p:nvPr/>
        </p:nvSpPr>
        <p:spPr>
          <a:xfrm>
            <a:off x="561891" y="3902134"/>
            <a:ext cx="11195437" cy="1992661"/>
          </a:xfrm>
          <a:prstGeom prst="rect">
            <a:avLst/>
          </a:prstGeom>
          <a:noFill/>
        </p:spPr>
        <p:txBody>
          <a:bodyPr wrap="square">
            <a:spAutoFit/>
          </a:bodyPr>
          <a:lstStyle/>
          <a:p>
            <a:pPr algn="l">
              <a:lnSpc>
                <a:spcPct val="150000"/>
              </a:lnSpc>
            </a:pPr>
            <a:r>
              <a:rPr lang="en-US" sz="1400" b="1" i="0" dirty="0">
                <a:effectLst/>
                <a:latin typeface="Times New Roman" panose="02020603050405020304" pitchFamily="18" charset="0"/>
                <a:cs typeface="Times New Roman" panose="02020603050405020304" pitchFamily="18" charset="0"/>
              </a:rPr>
              <a:t>Cloud-native firewalls</a:t>
            </a:r>
          </a:p>
          <a:p>
            <a:pPr algn="l">
              <a:lnSpc>
                <a:spcPct val="150000"/>
              </a:lnSpc>
            </a:pPr>
            <a:r>
              <a:rPr lang="en-US" sz="1400" b="0" i="0" dirty="0">
                <a:effectLst/>
                <a:latin typeface="Times New Roman" panose="02020603050405020304" pitchFamily="18" charset="0"/>
                <a:cs typeface="Times New Roman" panose="02020603050405020304" pitchFamily="18" charset="0"/>
              </a:rPr>
              <a:t>A cloud-native firewall is a type of virtual firewall that's specifically designed to operate within a cloud-based infrastructure. It's a network firewall security system that provides traffic filtering and monitoring for VMs and </a:t>
            </a:r>
            <a:r>
              <a:rPr lang="en-US" sz="1400" b="0" i="0" u="sng" dirty="0">
                <a:effectLst/>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containers</a:t>
            </a:r>
            <a:r>
              <a:rPr lang="en-US" sz="1400" b="0" i="0" dirty="0">
                <a:effectLst/>
                <a:latin typeface="Times New Roman" panose="02020603050405020304" pitchFamily="18" charset="0"/>
                <a:cs typeface="Times New Roman" panose="02020603050405020304" pitchFamily="18" charset="0"/>
              </a:rPr>
              <a:t> running in a cloud environment.</a:t>
            </a:r>
          </a:p>
          <a:p>
            <a:pPr algn="l">
              <a:lnSpc>
                <a:spcPct val="150000"/>
              </a:lnSpc>
            </a:pPr>
            <a:r>
              <a:rPr lang="en-US" sz="1400" b="0" i="0" dirty="0">
                <a:effectLst/>
                <a:latin typeface="Times New Roman" panose="02020603050405020304" pitchFamily="18" charset="0"/>
                <a:cs typeface="Times New Roman" panose="02020603050405020304" pitchFamily="18" charset="0"/>
              </a:rPr>
              <a:t>Cloud-native firewalls provide the same security and inspection capabilities as traditional virtual firewalls but are optimized for the dynamic and scalable nature of cloud-based environments. They're designed to integrate with </a:t>
            </a:r>
            <a:r>
              <a:rPr lang="en-US" sz="1400" b="0" i="0" u="sng" dirty="0">
                <a:effectLst/>
                <a:latin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cloud orchestration platforms, such as Kubernetes</a:t>
            </a:r>
            <a:r>
              <a:rPr lang="en-US" sz="1400" b="0" i="0" dirty="0">
                <a:effectLst/>
                <a:latin typeface="Times New Roman" panose="02020603050405020304" pitchFamily="18" charset="0"/>
                <a:cs typeface="Times New Roman" panose="02020603050405020304" pitchFamily="18" charset="0"/>
              </a:rPr>
              <a:t>, and provide automated security policy enforcement across a large number of cloud resources.</a:t>
            </a:r>
          </a:p>
        </p:txBody>
      </p:sp>
    </p:spTree>
    <p:extLst>
      <p:ext uri="{BB962C8B-B14F-4D97-AF65-F5344CB8AC3E}">
        <p14:creationId xmlns:p14="http://schemas.microsoft.com/office/powerpoint/2010/main" val="12909512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8DBBC81-4D7E-B484-234C-3E4DC4F94611}"/>
              </a:ext>
            </a:extLst>
          </p:cNvPr>
          <p:cNvSpPr txBox="1"/>
          <p:nvPr/>
        </p:nvSpPr>
        <p:spPr>
          <a:xfrm>
            <a:off x="800430" y="1339682"/>
            <a:ext cx="11052313" cy="3956852"/>
          </a:xfrm>
          <a:prstGeom prst="rect">
            <a:avLst/>
          </a:prstGeom>
          <a:noFill/>
        </p:spPr>
        <p:txBody>
          <a:bodyPr wrap="square">
            <a:spAutoFit/>
          </a:bodyPr>
          <a:lstStyle/>
          <a:p>
            <a:pPr algn="l">
              <a:lnSpc>
                <a:spcPct val="200000"/>
              </a:lnSpc>
            </a:pPr>
            <a:r>
              <a:rPr lang="en-US" sz="1600" b="1" i="0" dirty="0">
                <a:effectLst/>
                <a:latin typeface="Times New Roman" panose="02020603050405020304" pitchFamily="18" charset="0"/>
                <a:cs typeface="Times New Roman" panose="02020603050405020304" pitchFamily="18" charset="0"/>
              </a:rPr>
              <a:t>Firewall best practices</a:t>
            </a:r>
          </a:p>
          <a:p>
            <a:pPr algn="l">
              <a:lnSpc>
                <a:spcPct val="200000"/>
              </a:lnSpc>
            </a:pPr>
            <a:r>
              <a:rPr lang="en-US" sz="1600" b="0" i="0" dirty="0">
                <a:effectLst/>
                <a:latin typeface="Times New Roman" panose="02020603050405020304" pitchFamily="18" charset="0"/>
                <a:cs typeface="Times New Roman" panose="02020603050405020304" pitchFamily="18" charset="0"/>
              </a:rPr>
              <a:t>The following are some common firewall best practices that most organizations should follow:</a:t>
            </a:r>
          </a:p>
          <a:p>
            <a:pPr algn="l">
              <a:lnSpc>
                <a:spcPct val="200000"/>
              </a:lnSpc>
              <a:buFont typeface="Arial" panose="020B0604020202020204" pitchFamily="34" charset="0"/>
              <a:buChar char="•"/>
            </a:pPr>
            <a:r>
              <a:rPr lang="en-US" sz="1600" b="0" i="0" dirty="0">
                <a:effectLst/>
                <a:latin typeface="Times New Roman" panose="02020603050405020304" pitchFamily="18" charset="0"/>
                <a:cs typeface="Times New Roman" panose="02020603050405020304" pitchFamily="18" charset="0"/>
              </a:rPr>
              <a:t>Block all traffic by default, and only permit specific traffic.</a:t>
            </a:r>
          </a:p>
          <a:p>
            <a:pPr algn="l">
              <a:lnSpc>
                <a:spcPct val="200000"/>
              </a:lnSpc>
              <a:buFont typeface="Arial" panose="020B0604020202020204" pitchFamily="34" charset="0"/>
              <a:buChar char="•"/>
            </a:pPr>
            <a:r>
              <a:rPr lang="en-US" sz="1600" b="0" i="0" dirty="0">
                <a:effectLst/>
                <a:latin typeface="Times New Roman" panose="02020603050405020304" pitchFamily="18" charset="0"/>
                <a:cs typeface="Times New Roman" panose="02020603050405020304" pitchFamily="18" charset="0"/>
              </a:rPr>
              <a:t>Follow the </a:t>
            </a:r>
            <a:r>
              <a:rPr lang="en-US" sz="1600" b="0" i="0" u="sng" dirty="0">
                <a:effectLst/>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principle of least privilege</a:t>
            </a:r>
            <a:r>
              <a:rPr lang="en-US" sz="1600" b="0" i="0" dirty="0">
                <a:effectLst/>
                <a:latin typeface="Times New Roman" panose="02020603050405020304" pitchFamily="18" charset="0"/>
                <a:cs typeface="Times New Roman" panose="02020603050405020304" pitchFamily="18" charset="0"/>
              </a:rPr>
              <a:t>, and grant users only the minimal level of access required to complete their duties.</a:t>
            </a:r>
          </a:p>
          <a:p>
            <a:pPr algn="l">
              <a:lnSpc>
                <a:spcPct val="200000"/>
              </a:lnSpc>
              <a:buFont typeface="Arial" panose="020B0604020202020204" pitchFamily="34" charset="0"/>
              <a:buChar char="•"/>
            </a:pPr>
            <a:r>
              <a:rPr lang="en-US" sz="1600" b="0" i="0" dirty="0">
                <a:effectLst/>
                <a:latin typeface="Times New Roman" panose="02020603050405020304" pitchFamily="18" charset="0"/>
                <a:cs typeface="Times New Roman" panose="02020603050405020304" pitchFamily="18" charset="0"/>
              </a:rPr>
              <a:t>Perform regular security audits to check for any vulnerabilities.</a:t>
            </a:r>
          </a:p>
          <a:p>
            <a:pPr algn="l">
              <a:lnSpc>
                <a:spcPct val="200000"/>
              </a:lnSpc>
              <a:buFont typeface="Arial" panose="020B0604020202020204" pitchFamily="34" charset="0"/>
              <a:buChar char="•"/>
            </a:pPr>
            <a:r>
              <a:rPr lang="en-US" sz="1600" b="0" i="0" dirty="0">
                <a:effectLst/>
                <a:latin typeface="Times New Roman" panose="02020603050405020304" pitchFamily="18" charset="0"/>
                <a:cs typeface="Times New Roman" panose="02020603050405020304" pitchFamily="18" charset="0"/>
              </a:rPr>
              <a:t>Administer firewall change control to manage and track changes to firewall rules.</a:t>
            </a:r>
          </a:p>
          <a:p>
            <a:pPr algn="l">
              <a:lnSpc>
                <a:spcPct val="200000"/>
              </a:lnSpc>
              <a:buFont typeface="Arial" panose="020B0604020202020204" pitchFamily="34" charset="0"/>
              <a:buChar char="•"/>
            </a:pPr>
            <a:r>
              <a:rPr lang="en-US" sz="1600" b="0" i="0" dirty="0">
                <a:effectLst/>
                <a:latin typeface="Times New Roman" panose="02020603050405020304" pitchFamily="18" charset="0"/>
                <a:cs typeface="Times New Roman" panose="02020603050405020304" pitchFamily="18" charset="0"/>
              </a:rPr>
              <a:t>Keep the firewall software current to ensure it can detect and block any new threats.</a:t>
            </a:r>
          </a:p>
          <a:p>
            <a:pPr algn="l">
              <a:lnSpc>
                <a:spcPct val="200000"/>
              </a:lnSpc>
              <a:buFont typeface="Arial" panose="020B0604020202020204" pitchFamily="34" charset="0"/>
              <a:buChar char="•"/>
            </a:pPr>
            <a:r>
              <a:rPr lang="en-US" sz="1600" b="0" i="0" dirty="0">
                <a:effectLst/>
                <a:latin typeface="Times New Roman" panose="02020603050405020304" pitchFamily="18" charset="0"/>
                <a:cs typeface="Times New Roman" panose="02020603050405020304" pitchFamily="18" charset="0"/>
              </a:rPr>
              <a:t>Optimize firewall rules to reduce unnecessary processing and boost performance.</a:t>
            </a:r>
          </a:p>
        </p:txBody>
      </p:sp>
    </p:spTree>
    <p:extLst>
      <p:ext uri="{BB962C8B-B14F-4D97-AF65-F5344CB8AC3E}">
        <p14:creationId xmlns:p14="http://schemas.microsoft.com/office/powerpoint/2010/main" val="15947537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TotalTime>
  <Words>2866</Words>
  <Application>Microsoft Office PowerPoint</Application>
  <PresentationFormat>Widescreen</PresentationFormat>
  <Paragraphs>89</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Suresh Hulageri</dc:creator>
  <cp:lastModifiedBy>Suresh Hulageri</cp:lastModifiedBy>
  <cp:revision>1</cp:revision>
  <dcterms:created xsi:type="dcterms:W3CDTF">2023-11-27T15:11:05Z</dcterms:created>
  <dcterms:modified xsi:type="dcterms:W3CDTF">2023-11-27T15:38:27Z</dcterms:modified>
</cp:coreProperties>
</file>