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5" d="100"/>
          <a:sy n="105" d="100"/>
        </p:scale>
        <p:origin x="99" y="1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2020B-9F71-4C98-4D74-B6CFDB45D0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9F446D7-759C-DFAB-75C5-858260D81A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8F323B7-D049-BFCC-74D1-9D5B03CB16C7}"/>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5" name="Footer Placeholder 4">
            <a:extLst>
              <a:ext uri="{FF2B5EF4-FFF2-40B4-BE49-F238E27FC236}">
                <a16:creationId xmlns:a16="http://schemas.microsoft.com/office/drawing/2014/main" id="{A360117C-3E4D-E856-1B82-61E739D5E44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C18E14B-255F-7FBA-604F-DA4C8E7B7A3B}"/>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3167272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75DB4-4D97-F940-2A68-C85310DE307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95AF300-D4E8-3BFD-311A-237BD22444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4B65A9-DA41-8919-7FE6-F91F279EC8C9}"/>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5" name="Footer Placeholder 4">
            <a:extLst>
              <a:ext uri="{FF2B5EF4-FFF2-40B4-BE49-F238E27FC236}">
                <a16:creationId xmlns:a16="http://schemas.microsoft.com/office/drawing/2014/main" id="{7A9689D8-DAA2-4771-057C-40A44A7BCFC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7FF073-DBBC-8D78-0F61-6B8026D39F24}"/>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157313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FD722D-5A59-D442-0BB1-9543CFC8BC3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823EC0-1130-07F1-02A1-0DE8D6BE11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4285220-9B09-4AE6-7EFE-C2C6BD2986A0}"/>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5" name="Footer Placeholder 4">
            <a:extLst>
              <a:ext uri="{FF2B5EF4-FFF2-40B4-BE49-F238E27FC236}">
                <a16:creationId xmlns:a16="http://schemas.microsoft.com/office/drawing/2014/main" id="{10F9F311-4EDC-AF73-A658-4228AE1356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2E7179-E3FB-AFC5-0B03-FB8822DBF108}"/>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261135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53A4B-DCBB-BB8C-53AE-29C40A912C3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5E27C7E-2D26-8E99-55A3-501B763FFC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D63D22-ACD2-7897-8EB7-EC7F2500A93E}"/>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5" name="Footer Placeholder 4">
            <a:extLst>
              <a:ext uri="{FF2B5EF4-FFF2-40B4-BE49-F238E27FC236}">
                <a16:creationId xmlns:a16="http://schemas.microsoft.com/office/drawing/2014/main" id="{34701269-C3C3-D93C-73E6-D7A962F2A79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815FBD8-7947-A3FA-EE41-A59EE7C8DB9D}"/>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1587096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5A623-6466-25E0-376D-15F564FC15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DE60181-E850-286B-53C4-D61C834469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C28101-9232-A5AD-2EB5-532934800FC7}"/>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5" name="Footer Placeholder 4">
            <a:extLst>
              <a:ext uri="{FF2B5EF4-FFF2-40B4-BE49-F238E27FC236}">
                <a16:creationId xmlns:a16="http://schemas.microsoft.com/office/drawing/2014/main" id="{B50D3EE6-9EAE-FE98-F025-642032C66E9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3E61E4D-1749-21BE-A2EF-B93A62B405EB}"/>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244664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916AF-676C-7F61-2EA8-EE22FB4519F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BC6BB8A-C015-C0ED-3703-225C783C37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4BC3000-46EE-4384-E407-5E742FAC50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9B7C06B-BE25-E3D3-B1EA-084651A787BE}"/>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6" name="Footer Placeholder 5">
            <a:extLst>
              <a:ext uri="{FF2B5EF4-FFF2-40B4-BE49-F238E27FC236}">
                <a16:creationId xmlns:a16="http://schemas.microsoft.com/office/drawing/2014/main" id="{B63A5E6D-87EA-71D6-44ED-0F4C726FB6C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EC0C771-FB21-25FD-A38B-ABBB127B16E4}"/>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3724611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A71BC-6585-563D-DA61-42C6C1AE84E5}"/>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2D4A499-A440-B0E6-B24F-49E295C923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4FCF87-0608-F432-1636-747ADF9F10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01A8FE3-CFDA-E9BC-BEE0-76D535B18F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A635858-70CC-85B4-DCD4-A52580D308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6D71351-EEEB-F0BC-D1A6-705C33521AE6}"/>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8" name="Footer Placeholder 7">
            <a:extLst>
              <a:ext uri="{FF2B5EF4-FFF2-40B4-BE49-F238E27FC236}">
                <a16:creationId xmlns:a16="http://schemas.microsoft.com/office/drawing/2014/main" id="{840D0F56-19BF-0D36-8951-8307FA539FD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BEEB2857-3D24-19EB-5CCD-17627A14406D}"/>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2589102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118D3-DF5E-943B-123A-148D7DDA1BA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9F47D2D-7522-CA00-9F1B-7318B40E700F}"/>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4" name="Footer Placeholder 3">
            <a:extLst>
              <a:ext uri="{FF2B5EF4-FFF2-40B4-BE49-F238E27FC236}">
                <a16:creationId xmlns:a16="http://schemas.microsoft.com/office/drawing/2014/main" id="{F128545F-1D2F-BF61-E05F-214A2ED3847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530FFB4-C49E-0835-6FE4-B0D0152773DA}"/>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178993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8A1714-A2C7-5397-9660-5CE5B7272F4F}"/>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3" name="Footer Placeholder 2">
            <a:extLst>
              <a:ext uri="{FF2B5EF4-FFF2-40B4-BE49-F238E27FC236}">
                <a16:creationId xmlns:a16="http://schemas.microsoft.com/office/drawing/2014/main" id="{5221CE1F-3CDC-E520-711A-91A0CC03F06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293801F-FACA-F2E9-6CE3-ADD5D6DC1C6C}"/>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471295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C914-6C5F-3A99-66A6-07B5F07181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1FF80E6-C83D-081E-8A96-3B96F1CBF9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C51AE8F2-AAD7-11A7-2D03-A21104E033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0EFEAF-BC56-DB88-92F8-733569A4A0B1}"/>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6" name="Footer Placeholder 5">
            <a:extLst>
              <a:ext uri="{FF2B5EF4-FFF2-40B4-BE49-F238E27FC236}">
                <a16:creationId xmlns:a16="http://schemas.microsoft.com/office/drawing/2014/main" id="{F9A7D528-4C42-22AB-338F-4A9BA495C0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439C6CD-7D02-0B76-9517-872ADF3B3051}"/>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112135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1D44A-50F9-9DEA-71F7-1ECDE9D41B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9AFDDD2-F93F-62CE-3484-F8E5942CA7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B2A9322-8C23-B6B9-CEF9-6A3F78E89B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6C825A-E7F4-3064-96B7-D354EB0F3420}"/>
              </a:ext>
            </a:extLst>
          </p:cNvPr>
          <p:cNvSpPr>
            <a:spLocks noGrp="1"/>
          </p:cNvSpPr>
          <p:nvPr>
            <p:ph type="dt" sz="half" idx="10"/>
          </p:nvPr>
        </p:nvSpPr>
        <p:spPr/>
        <p:txBody>
          <a:bodyPr/>
          <a:lstStyle/>
          <a:p>
            <a:fld id="{69ECDA4D-54D9-4F1B-B8DC-E1EAEAF891E6}" type="datetimeFigureOut">
              <a:rPr lang="en-IN" smtClean="0"/>
              <a:t>01-12-2023</a:t>
            </a:fld>
            <a:endParaRPr lang="en-IN"/>
          </a:p>
        </p:txBody>
      </p:sp>
      <p:sp>
        <p:nvSpPr>
          <p:cNvPr id="6" name="Footer Placeholder 5">
            <a:extLst>
              <a:ext uri="{FF2B5EF4-FFF2-40B4-BE49-F238E27FC236}">
                <a16:creationId xmlns:a16="http://schemas.microsoft.com/office/drawing/2014/main" id="{C3423793-4EC5-3549-5C08-D4C01FA1269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659DDF1-B86C-7EFA-6C7B-50670F594A46}"/>
              </a:ext>
            </a:extLst>
          </p:cNvPr>
          <p:cNvSpPr>
            <a:spLocks noGrp="1"/>
          </p:cNvSpPr>
          <p:nvPr>
            <p:ph type="sldNum" sz="quarter" idx="12"/>
          </p:nvPr>
        </p:nvSpPr>
        <p:spPr/>
        <p:txBody>
          <a:bodyPr/>
          <a:lstStyle/>
          <a:p>
            <a:fld id="{17B3AAB1-08DD-48AF-9F33-C24200B3E25E}" type="slidenum">
              <a:rPr lang="en-IN" smtClean="0"/>
              <a:t>‹#›</a:t>
            </a:fld>
            <a:endParaRPr lang="en-IN"/>
          </a:p>
        </p:txBody>
      </p:sp>
    </p:spTree>
    <p:extLst>
      <p:ext uri="{BB962C8B-B14F-4D97-AF65-F5344CB8AC3E}">
        <p14:creationId xmlns:p14="http://schemas.microsoft.com/office/powerpoint/2010/main" val="395879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F50EF0-24E4-5E7B-49E5-534C4E5412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31A82D6-4974-EB17-43E1-1BE6F15CB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4EE151-A573-0D58-9753-68CDB143F6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ECDA4D-54D9-4F1B-B8DC-E1EAEAF891E6}" type="datetimeFigureOut">
              <a:rPr lang="en-IN" smtClean="0"/>
              <a:t>01-12-2023</a:t>
            </a:fld>
            <a:endParaRPr lang="en-IN"/>
          </a:p>
        </p:txBody>
      </p:sp>
      <p:sp>
        <p:nvSpPr>
          <p:cNvPr id="5" name="Footer Placeholder 4">
            <a:extLst>
              <a:ext uri="{FF2B5EF4-FFF2-40B4-BE49-F238E27FC236}">
                <a16:creationId xmlns:a16="http://schemas.microsoft.com/office/drawing/2014/main" id="{A8BCA523-D026-C93A-96EB-8CCC6D7741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099C9573-C125-264F-C91B-4017D09581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3AAB1-08DD-48AF-9F33-C24200B3E25E}" type="slidenum">
              <a:rPr lang="en-IN" smtClean="0"/>
              <a:t>‹#›</a:t>
            </a:fld>
            <a:endParaRPr lang="en-IN"/>
          </a:p>
        </p:txBody>
      </p:sp>
    </p:spTree>
    <p:extLst>
      <p:ext uri="{BB962C8B-B14F-4D97-AF65-F5344CB8AC3E}">
        <p14:creationId xmlns:p14="http://schemas.microsoft.com/office/powerpoint/2010/main" val="10305934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gafferongames.com/post/udp_vs_tc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DC9882F-99C9-A3E2-E96C-9F1981F460C9}"/>
              </a:ext>
            </a:extLst>
          </p:cNvPr>
          <p:cNvSpPr txBox="1"/>
          <p:nvPr/>
        </p:nvSpPr>
        <p:spPr>
          <a:xfrm>
            <a:off x="733507" y="723079"/>
            <a:ext cx="10406269" cy="786754"/>
          </a:xfrm>
          <a:prstGeom prst="rect">
            <a:avLst/>
          </a:prstGeom>
          <a:noFill/>
        </p:spPr>
        <p:txBody>
          <a:bodyPr wrap="square">
            <a:spAutoFit/>
          </a:bodyPr>
          <a:lstStyle/>
          <a:p>
            <a:pPr>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Each device that's connected to the internet has a unique IP address. And whenever two devices communicate over the internet, they're likely using either TCP or UDP to do so</a:t>
            </a:r>
            <a:endParaRPr lang="en-IN" sz="1600" dirty="0">
              <a:latin typeface="Times New Roman" panose="02020603050405020304" pitchFamily="18" charset="0"/>
              <a:cs typeface="Times New Roman" panose="02020603050405020304" pitchFamily="18" charset="0"/>
            </a:endParaRPr>
          </a:p>
        </p:txBody>
      </p:sp>
      <p:sp>
        <p:nvSpPr>
          <p:cNvPr id="6" name="AutoShape 2" descr="Diagram comparing TCP and UDP">
            <a:extLst>
              <a:ext uri="{FF2B5EF4-FFF2-40B4-BE49-F238E27FC236}">
                <a16:creationId xmlns:a16="http://schemas.microsoft.com/office/drawing/2014/main" id="{5BA29C5A-1497-BB9E-B262-3650408C003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7" name="AutoShape 4" descr="Diagram comparing TCP and UDP">
            <a:extLst>
              <a:ext uri="{FF2B5EF4-FFF2-40B4-BE49-F238E27FC236}">
                <a16:creationId xmlns:a16="http://schemas.microsoft.com/office/drawing/2014/main" id="{ED784B26-46F4-768D-4857-8FE7E4E85979}"/>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1030" name="Picture 6" descr="Diagram comparing TCP and UDP">
            <a:extLst>
              <a:ext uri="{FF2B5EF4-FFF2-40B4-BE49-F238E27FC236}">
                <a16:creationId xmlns:a16="http://schemas.microsoft.com/office/drawing/2014/main" id="{23E89FFF-6008-F9C2-7068-C328133AA7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3669" y="1903540"/>
            <a:ext cx="7005100" cy="415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733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459B313-9A45-5AB9-6A0B-95F4EE169C4F}"/>
              </a:ext>
            </a:extLst>
          </p:cNvPr>
          <p:cNvSpPr txBox="1"/>
          <p:nvPr/>
        </p:nvSpPr>
        <p:spPr>
          <a:xfrm>
            <a:off x="429369" y="294198"/>
            <a:ext cx="11060265" cy="3372077"/>
          </a:xfrm>
          <a:prstGeom prst="rect">
            <a:avLst/>
          </a:prstGeom>
          <a:noFill/>
        </p:spPr>
        <p:txBody>
          <a:bodyPr wrap="square">
            <a:spAutoFit/>
          </a:bodyPr>
          <a:lstStyle/>
          <a:p>
            <a:pPr algn="just" fontAlgn="base">
              <a:lnSpc>
                <a:spcPct val="150000"/>
              </a:lnSpc>
            </a:pPr>
            <a:r>
              <a:rPr lang="en-US" sz="1600" b="1" i="0" dirty="0">
                <a:effectLst/>
                <a:latin typeface="Times New Roman" panose="02020603050405020304" pitchFamily="18" charset="0"/>
                <a:cs typeface="Times New Roman" panose="02020603050405020304" pitchFamily="18" charset="0"/>
              </a:rPr>
              <a:t>What is TCP?</a:t>
            </a:r>
          </a:p>
          <a:p>
            <a:pPr algn="just"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TCP, or Transmission Control Protocol, is the most common networking protocol online. TCP is extremely reliable, and is used for everything from surfing the web (HTTP), sending emails (SMTP), and transferring files (FTP).</a:t>
            </a:r>
          </a:p>
          <a:p>
            <a:pPr algn="just"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TCP is used in situations where it's necessary that all data being sent by one device is received by another completely intact.</a:t>
            </a:r>
          </a:p>
          <a:p>
            <a:pPr algn="just"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For example, when you visit a website, TCP is used to guarantee that everything from the text, images, and code needed to render the page arrives. Without TCP, images or text could be missing, or arrive in the incorrect order, breaking the page.</a:t>
            </a:r>
          </a:p>
          <a:p>
            <a:pPr algn="just"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TCP is a connection-oriented protocol, meaning that it establishes a connection between two devices before transferring data, and maintains that connection throughout the transfer process.</a:t>
            </a:r>
          </a:p>
          <a:p>
            <a:pPr algn="just"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To establish a connection between two devices, TCP uses a method called a three-way handshake</a:t>
            </a:r>
          </a:p>
        </p:txBody>
      </p:sp>
      <p:pic>
        <p:nvPicPr>
          <p:cNvPr id="14" name="Picture 13">
            <a:extLst>
              <a:ext uri="{FF2B5EF4-FFF2-40B4-BE49-F238E27FC236}">
                <a16:creationId xmlns:a16="http://schemas.microsoft.com/office/drawing/2014/main" id="{F926C337-377D-DC3A-4740-7FFF227E651F}"/>
              </a:ext>
            </a:extLst>
          </p:cNvPr>
          <p:cNvPicPr>
            <a:picLocks noChangeAspect="1"/>
          </p:cNvPicPr>
          <p:nvPr/>
        </p:nvPicPr>
        <p:blipFill>
          <a:blip r:embed="rId2"/>
          <a:stretch>
            <a:fillRect/>
          </a:stretch>
        </p:blipFill>
        <p:spPr>
          <a:xfrm>
            <a:off x="3005591" y="3322977"/>
            <a:ext cx="4994027" cy="3369801"/>
          </a:xfrm>
          <a:prstGeom prst="rect">
            <a:avLst/>
          </a:prstGeom>
        </p:spPr>
      </p:pic>
    </p:spTree>
    <p:extLst>
      <p:ext uri="{BB962C8B-B14F-4D97-AF65-F5344CB8AC3E}">
        <p14:creationId xmlns:p14="http://schemas.microsoft.com/office/powerpoint/2010/main" val="4060032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1B08D91-DB24-55EB-D786-6E83DDFF9906}"/>
              </a:ext>
            </a:extLst>
          </p:cNvPr>
          <p:cNvSpPr txBox="1"/>
          <p:nvPr/>
        </p:nvSpPr>
        <p:spPr>
          <a:xfrm>
            <a:off x="453223" y="349857"/>
            <a:ext cx="11402171" cy="6326732"/>
          </a:xfrm>
          <a:prstGeom prst="rect">
            <a:avLst/>
          </a:prstGeom>
          <a:noFill/>
        </p:spPr>
        <p:txBody>
          <a:bodyPr wrap="square">
            <a:spAutoFit/>
          </a:bodyPr>
          <a:lstStyle/>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For example, to read this article on your device, your device first sent a message to the </a:t>
            </a:r>
            <a:r>
              <a:rPr lang="en-US" sz="1600" b="0" i="0" dirty="0" err="1">
                <a:solidFill>
                  <a:srgbClr val="0A0A23"/>
                </a:solidFill>
                <a:effectLst/>
                <a:latin typeface="Times New Roman" panose="02020603050405020304" pitchFamily="18" charset="0"/>
                <a:cs typeface="Times New Roman" panose="02020603050405020304" pitchFamily="18" charset="0"/>
              </a:rPr>
              <a:t>freeCodeCamp</a:t>
            </a:r>
            <a:r>
              <a:rPr lang="en-US" sz="1600" b="0" i="0" dirty="0">
                <a:solidFill>
                  <a:srgbClr val="0A0A23"/>
                </a:solidFill>
                <a:effectLst/>
                <a:latin typeface="Times New Roman" panose="02020603050405020304" pitchFamily="18" charset="0"/>
                <a:cs typeface="Times New Roman" panose="02020603050405020304" pitchFamily="18" charset="0"/>
              </a:rPr>
              <a:t> News server called an SYN (Synchronize Sequence Number).</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Then the </a:t>
            </a:r>
            <a:r>
              <a:rPr lang="en-US" sz="1600" b="0" i="0" dirty="0" err="1">
                <a:solidFill>
                  <a:srgbClr val="0A0A23"/>
                </a:solidFill>
                <a:effectLst/>
                <a:latin typeface="Times New Roman" panose="02020603050405020304" pitchFamily="18" charset="0"/>
                <a:cs typeface="Times New Roman" panose="02020603050405020304" pitchFamily="18" charset="0"/>
              </a:rPr>
              <a:t>freeCodeCamp</a:t>
            </a:r>
            <a:r>
              <a:rPr lang="en-US" sz="1600" b="0" i="0" dirty="0">
                <a:solidFill>
                  <a:srgbClr val="0A0A23"/>
                </a:solidFill>
                <a:effectLst/>
                <a:latin typeface="Times New Roman" panose="02020603050405020304" pitchFamily="18" charset="0"/>
                <a:cs typeface="Times New Roman" panose="02020603050405020304" pitchFamily="18" charset="0"/>
              </a:rPr>
              <a:t> News server sends back an acknowledgement message called a SYN-ACK.</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When your device receives the SYN-ACK from the server, it sends an ACK acknowledgment message back, which establishes the connection.</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Once a TCP connection is established between two devices, the protocol guarantees that all data is transmitted.</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Going back to the example of your device and </a:t>
            </a:r>
            <a:r>
              <a:rPr lang="en-US" sz="1600" b="0" i="0" dirty="0" err="1">
                <a:solidFill>
                  <a:srgbClr val="0A0A23"/>
                </a:solidFill>
                <a:effectLst/>
                <a:latin typeface="Times New Roman" panose="02020603050405020304" pitchFamily="18" charset="0"/>
                <a:cs typeface="Times New Roman" panose="02020603050405020304" pitchFamily="18" charset="0"/>
              </a:rPr>
              <a:t>freeCodeCamp</a:t>
            </a:r>
            <a:r>
              <a:rPr lang="en-US" sz="1600" b="0" i="0" dirty="0">
                <a:solidFill>
                  <a:srgbClr val="0A0A23"/>
                </a:solidFill>
                <a:effectLst/>
                <a:latin typeface="Times New Roman" panose="02020603050405020304" pitchFamily="18" charset="0"/>
                <a:cs typeface="Times New Roman" panose="02020603050405020304" pitchFamily="18" charset="0"/>
              </a:rPr>
              <a:t> News, once the three-way handshake is complete, the News server can start sending all the data your device's web browser needs to render this article.</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All devices break up data into small packets before sending them over the internet. Those packets then need to be reassembled on the other end.</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So when the </a:t>
            </a:r>
            <a:r>
              <a:rPr lang="en-US" sz="1600" b="0" i="0" dirty="0" err="1">
                <a:solidFill>
                  <a:srgbClr val="0A0A23"/>
                </a:solidFill>
                <a:effectLst/>
                <a:latin typeface="Times New Roman" panose="02020603050405020304" pitchFamily="18" charset="0"/>
                <a:cs typeface="Times New Roman" panose="02020603050405020304" pitchFamily="18" charset="0"/>
              </a:rPr>
              <a:t>freeCodeCamp</a:t>
            </a:r>
            <a:r>
              <a:rPr lang="en-US" sz="1600" b="0" i="0" dirty="0">
                <a:solidFill>
                  <a:srgbClr val="0A0A23"/>
                </a:solidFill>
                <a:effectLst/>
                <a:latin typeface="Times New Roman" panose="02020603050405020304" pitchFamily="18" charset="0"/>
                <a:cs typeface="Times New Roman" panose="02020603050405020304" pitchFamily="18" charset="0"/>
              </a:rPr>
              <a:t> News server sends the HTML, CSS, images, and other code for this article, it breaks everything into small packets of data before sending them to your device. Your device then reassembles those packets into the files and images it needs to render this article.</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TCP ensures that these packets all arrive to your device. If any packets are lost along the way, TCP makes it easy for your device to let the server know it's missing data, and for the server to resend those packets.</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Once your device receives all the data it needs to render the article, TCP automatically terminates the connection between the two devices with a method similar to the three-way handshake, this time using FIN and ACK packets</a:t>
            </a:r>
          </a:p>
        </p:txBody>
      </p:sp>
    </p:spTree>
    <p:extLst>
      <p:ext uri="{BB962C8B-B14F-4D97-AF65-F5344CB8AC3E}">
        <p14:creationId xmlns:p14="http://schemas.microsoft.com/office/powerpoint/2010/main" val="2711695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EFE2595-8922-B1EC-1CBB-4CCBAC396DC6}"/>
              </a:ext>
            </a:extLst>
          </p:cNvPr>
          <p:cNvSpPr txBox="1"/>
          <p:nvPr/>
        </p:nvSpPr>
        <p:spPr>
          <a:xfrm>
            <a:off x="224624" y="408013"/>
            <a:ext cx="11233205" cy="5588068"/>
          </a:xfrm>
          <a:prstGeom prst="rect">
            <a:avLst/>
          </a:prstGeom>
          <a:noFill/>
        </p:spPr>
        <p:txBody>
          <a:bodyPr wrap="square">
            <a:spAutoFit/>
          </a:bodyPr>
          <a:lstStyle/>
          <a:p>
            <a:pPr algn="l" fontAlgn="base">
              <a:lnSpc>
                <a:spcPct val="150000"/>
              </a:lnSpc>
            </a:pPr>
            <a:r>
              <a:rPr lang="en-US" sz="1600" b="1" i="0" dirty="0">
                <a:effectLst/>
                <a:latin typeface="Times New Roman" panose="02020603050405020304" pitchFamily="18" charset="0"/>
                <a:cs typeface="Times New Roman" panose="02020603050405020304" pitchFamily="18" charset="0"/>
              </a:rPr>
              <a:t>What is UDP?</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UDP, or User Datagram Protocol, is another one of the major protocols that make up the internet protocol suite. UDP is less reliable than TCP, but is much simpler.</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UDP is used for situations where some data loss is acceptable, like live video/audio, or where speed is a critical factor like online gaming.</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While UDP is similar to TCP in that it's used to send and receive data online, there are a couple of key differences.</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First, UDP is a connectionless protocol, meaning that it does not establish a connection beforehand like TCP does with its three-way handshake.</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Next, UDP doesn't guarantee that all data is successfully transferred. With UDP, data is sent to any device that happens to be listening, but it doesn't care if some of it is lost along the way. This is one of the reasons why UDP is also known as the "fire-and-forget" protocol.</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A good way to think about these differences is that TCP is like a conversation between two people. Person A asks person B to talk. Person B says sure, that's fine. Person A agrees and they both start speaking.</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UDP is more like a protester outside with a megaphone. Everyone who is paying attention to the protester should hear most of what they're saying. But there's no guarantee that everyone in the area will hear what the protester is saying, or that they're even listening</a:t>
            </a:r>
          </a:p>
        </p:txBody>
      </p:sp>
    </p:spTree>
    <p:extLst>
      <p:ext uri="{BB962C8B-B14F-4D97-AF65-F5344CB8AC3E}">
        <p14:creationId xmlns:p14="http://schemas.microsoft.com/office/powerpoint/2010/main" val="1779258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6" descr="A diagram comparing UDP and TCP connections">
            <a:extLst>
              <a:ext uri="{FF2B5EF4-FFF2-40B4-BE49-F238E27FC236}">
                <a16:creationId xmlns:a16="http://schemas.microsoft.com/office/drawing/2014/main" id="{C7BA0A75-F7F9-26C3-9D32-8378D893A1BF}"/>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3082" name="Picture 10" descr="A diagram comparing UDP and TCP connections">
            <a:extLst>
              <a:ext uri="{FF2B5EF4-FFF2-40B4-BE49-F238E27FC236}">
                <a16:creationId xmlns:a16="http://schemas.microsoft.com/office/drawing/2014/main" id="{825FDE8F-AD5E-7C75-A628-D287277B77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76" y="229471"/>
            <a:ext cx="4830666" cy="311732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67D2A44-6BC4-D85A-2295-69B81EFB3B3B}"/>
              </a:ext>
            </a:extLst>
          </p:cNvPr>
          <p:cNvSpPr txBox="1"/>
          <p:nvPr/>
        </p:nvSpPr>
        <p:spPr>
          <a:xfrm>
            <a:off x="600075" y="3733800"/>
            <a:ext cx="10961121" cy="2633413"/>
          </a:xfrm>
          <a:prstGeom prst="rect">
            <a:avLst/>
          </a:prstGeom>
          <a:noFill/>
        </p:spPr>
        <p:txBody>
          <a:bodyPr wrap="square">
            <a:spAutoFit/>
          </a:bodyPr>
          <a:lstStyle/>
          <a:p>
            <a:pPr algn="l" fontAlgn="base">
              <a:lnSpc>
                <a:spcPct val="150000"/>
              </a:lnSpc>
            </a:pPr>
            <a:r>
              <a:rPr lang="en-US" sz="1600" b="1" i="0" dirty="0">
                <a:effectLst/>
                <a:latin typeface="Times New Roman" panose="02020603050405020304" pitchFamily="18" charset="0"/>
                <a:cs typeface="Times New Roman" panose="02020603050405020304" pitchFamily="18" charset="0"/>
              </a:rPr>
              <a:t>Which is Faster – TCP or UDP?</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In general, UDP is the faster protocol.</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UDP is much simpler, and doesn't try to establish a connection between devices before sending data, or verify that all the data even arrived. It simply sends out data to any device that requests it, and keeps doing that until the other device disconnects or there is no more data left to send.</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Think drinking from a hose rather than sipping from a bottle. You'll quench your thirst either way, but will probably end up with a damp shirt using the former method</a:t>
            </a:r>
          </a:p>
        </p:txBody>
      </p:sp>
    </p:spTree>
    <p:extLst>
      <p:ext uri="{BB962C8B-B14F-4D97-AF65-F5344CB8AC3E}">
        <p14:creationId xmlns:p14="http://schemas.microsoft.com/office/powerpoint/2010/main" val="2365639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 meme showing one person drinking from a water bottle to represent TCP, and another person pouring water from a bottle onto their face to represent UDP.">
            <a:extLst>
              <a:ext uri="{FF2B5EF4-FFF2-40B4-BE49-F238E27FC236}">
                <a16:creationId xmlns:a16="http://schemas.microsoft.com/office/drawing/2014/main" id="{6A7DC183-C055-7088-386D-CFF146BC43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918" y="528099"/>
            <a:ext cx="9144000"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313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D7C195-E499-DFF1-9136-76A4BFAFB6A2}"/>
              </a:ext>
            </a:extLst>
          </p:cNvPr>
          <p:cNvSpPr txBox="1"/>
          <p:nvPr/>
        </p:nvSpPr>
        <p:spPr>
          <a:xfrm>
            <a:off x="326003" y="365760"/>
            <a:ext cx="11386268" cy="5218736"/>
          </a:xfrm>
          <a:prstGeom prst="rect">
            <a:avLst/>
          </a:prstGeom>
          <a:noFill/>
        </p:spPr>
        <p:txBody>
          <a:bodyPr wrap="square">
            <a:spAutoFit/>
          </a:bodyPr>
          <a:lstStyle/>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But being faster doesn't mean that UDP is the better protocol overall. It just means that it's better in certain situations.</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As mentioned earlier, TCP is necessary in situations where it's vital that all data packets are sent in order, and that all packets arrive. The web just wouldn't function without TCP.</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And while TCP is slower because of the way it establishes connections, and due to the checks for missing packets, it can still be blazing fast. Because they're on the web and use HTTP, sites like YouTube or Netflix all use TCP to send data to your devices.</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TCP also allows for buffering, so your browser can request and load more data as you watch, allowing for smooth playback and for you to skip ahead to other parts of the video.</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UDP is the better choice for live video and audio or online games where speed is more important than potential data loss.</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When you make a call over Google Meet or Zoom, your video and audio are being transmitted over UDP. If some packets are lost along the way, it'll just appear as a bit of lag or clipped video/audio.</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If you play video games, you might think that the way TCP ensures all data packets arrive at the other device would make it the ideal choice. But in reality, all the checking and resending data that TCP does just adds latency.</a:t>
            </a:r>
          </a:p>
          <a:p>
            <a:pPr algn="l" fontAlgn="base">
              <a:lnSpc>
                <a:spcPct val="150000"/>
              </a:lnSpc>
            </a:pPr>
            <a:r>
              <a:rPr lang="en-US" sz="1600" b="0" i="0" dirty="0">
                <a:solidFill>
                  <a:srgbClr val="0A0A23"/>
                </a:solidFill>
                <a:effectLst/>
                <a:latin typeface="Times New Roman" panose="02020603050405020304" pitchFamily="18" charset="0"/>
                <a:cs typeface="Times New Roman" panose="02020603050405020304" pitchFamily="18" charset="0"/>
              </a:rPr>
              <a:t>Game developers have found other clever ways to ensure that player input and state are as accurate as possible. If you're interested in reading more about why UDP is preferred for online gaming, check out </a:t>
            </a:r>
            <a:r>
              <a:rPr lang="en-US" sz="1600" b="0" i="0" u="sng" dirty="0">
                <a:solidFill>
                  <a:srgbClr val="0A0A23"/>
                </a:solidFill>
                <a:effectLst/>
                <a:latin typeface="Times New Roman" panose="02020603050405020304" pitchFamily="18" charset="0"/>
                <a:cs typeface="Times New Roman" panose="02020603050405020304" pitchFamily="18" charset="0"/>
                <a:hlinkClick r:id="rId2"/>
              </a:rPr>
              <a:t>this article</a:t>
            </a:r>
            <a:r>
              <a:rPr lang="en-US" sz="1600" b="0" i="0" dirty="0">
                <a:solidFill>
                  <a:srgbClr val="0A0A23"/>
                </a:solidFill>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865142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1163</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Hulageri</dc:creator>
  <cp:lastModifiedBy>Suresh Hulageri</cp:lastModifiedBy>
  <cp:revision>1</cp:revision>
  <dcterms:created xsi:type="dcterms:W3CDTF">2023-12-01T16:02:19Z</dcterms:created>
  <dcterms:modified xsi:type="dcterms:W3CDTF">2023-12-01T16:02:55Z</dcterms:modified>
</cp:coreProperties>
</file>