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7" y="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427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192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845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601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44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8860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497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359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735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007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4848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90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B498375C-A5D5-1B70-22EB-AC79A54B4881}"/>
              </a:ext>
            </a:extLst>
          </p:cNvPr>
          <p:cNvSpPr txBox="1"/>
          <p:nvPr/>
        </p:nvSpPr>
        <p:spPr>
          <a:xfrm>
            <a:off x="550089" y="401330"/>
            <a:ext cx="8484496" cy="257378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80975" marR="3810" indent="-171450">
              <a:lnSpc>
                <a:spcPct val="143700"/>
              </a:lnSpc>
              <a:spcBef>
                <a:spcPts val="75"/>
              </a:spcBef>
              <a:buClr>
                <a:srgbClr val="373D3F"/>
              </a:buClr>
              <a:buSzPct val="110000"/>
              <a:buFont typeface="Arial MT"/>
              <a:buChar char="●"/>
              <a:tabLst>
                <a:tab pos="180499" algn="l"/>
                <a:tab pos="180975" algn="l"/>
              </a:tabLst>
            </a:pPr>
            <a:r>
              <a:rPr sz="1400" b="1" u="sng" spc="-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OSI (Open System Interconnections)</a:t>
            </a:r>
            <a:r>
              <a:rPr sz="1400" b="1" u="sng" spc="-4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(Imp)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architecture model based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ISO standards. It is called the OSI model as it deals with connecting the systems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are open for communication with other systems. </a:t>
            </a:r>
            <a:r>
              <a:rPr sz="1400" b="1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OSI model has seven layers. </a:t>
            </a:r>
            <a:r>
              <a:rPr sz="1400" b="1" spc="-221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principles used to arrive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seven layers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summarized</a:t>
            </a:r>
            <a:r>
              <a:rPr sz="1400" spc="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briefly as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lvl="1" indent="-171450">
              <a:spcBef>
                <a:spcPts val="431"/>
              </a:spcBef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if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different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abstraction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lvl="1" indent="-171450">
              <a:spcBef>
                <a:spcPts val="435"/>
              </a:spcBef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well-defined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marR="305753" lvl="1" indent="-171450">
              <a:lnSpc>
                <a:spcPct val="143700"/>
              </a:lnSpc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function of each layer is chosen based on internationally standardized </a:t>
            </a:r>
            <a:r>
              <a:rPr sz="1400" spc="-22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71450">
              <a:spcBef>
                <a:spcPts val="431"/>
              </a:spcBef>
              <a:buFont typeface="Arial MT"/>
              <a:buChar char="●"/>
              <a:tabLst>
                <a:tab pos="180499" algn="l"/>
                <a:tab pos="180975" algn="l"/>
              </a:tabLst>
            </a:pPr>
            <a:r>
              <a:rPr sz="1400" b="1" u="sng" spc="-4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sz="1400" b="1" u="sng" spc="-38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4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Layers</a:t>
            </a:r>
            <a:r>
              <a:rPr sz="1400" b="1" u="sng" spc="-3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u="sng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71450">
              <a:spcBef>
                <a:spcPts val="431"/>
              </a:spcBef>
              <a:buFont typeface="Arial MT"/>
              <a:buChar char="●"/>
              <a:tabLst>
                <a:tab pos="180499" algn="l"/>
                <a:tab pos="180975" algn="l"/>
              </a:tabLst>
            </a:pPr>
            <a:endParaRPr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5A50D1-8D0B-4844-CBC5-F4FC478B8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28" y="3235929"/>
            <a:ext cx="3220741" cy="32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64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7872EBDF-36D4-0607-996C-8B57FB7E0622}"/>
              </a:ext>
            </a:extLst>
          </p:cNvPr>
          <p:cNvSpPr txBox="1"/>
          <p:nvPr/>
        </p:nvSpPr>
        <p:spPr>
          <a:xfrm>
            <a:off x="502025" y="819714"/>
            <a:ext cx="8328210" cy="17261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241300" algn="l"/>
              </a:tabLst>
            </a:pP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Physica</a:t>
            </a:r>
            <a:r>
              <a:rPr sz="1400" b="1" u="sng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Laye</a:t>
            </a:r>
            <a:r>
              <a:rPr sz="1400" b="1" u="sng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575"/>
              </a:spcBef>
              <a:buClr>
                <a:srgbClr val="333333"/>
              </a:buClr>
              <a:buFont typeface="Arial"/>
              <a:buChar char="●"/>
              <a:tabLst>
                <a:tab pos="697865" algn="l"/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OSI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29539" lvl="1" indent="-228600">
              <a:lnSpc>
                <a:spcPct val="143700"/>
              </a:lnSpc>
              <a:buClr>
                <a:srgbClr val="333333"/>
              </a:buClr>
              <a:buFont typeface="Arial"/>
              <a:buChar char="●"/>
              <a:tabLst>
                <a:tab pos="697865" algn="l"/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for the transmission of an unstructured raw bit stream over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48640" lvl="1" indent="-228600">
              <a:lnSpc>
                <a:spcPct val="143700"/>
              </a:lnSpc>
              <a:buClr>
                <a:srgbClr val="333333"/>
              </a:buClr>
              <a:buFont typeface="Arial"/>
              <a:buChar char="●"/>
              <a:tabLst>
                <a:tab pos="697865" algn="l"/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layer transmits the data either in the form of electrical/optical or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1435" lvl="1" indent="-228600">
              <a:lnSpc>
                <a:spcPct val="143700"/>
              </a:lnSpc>
              <a:spcBef>
                <a:spcPts val="5"/>
              </a:spcBef>
              <a:buClr>
                <a:srgbClr val="333333"/>
              </a:buClr>
              <a:buFont typeface="Arial"/>
              <a:buChar char="●"/>
              <a:tabLst>
                <a:tab pos="697865" algn="l"/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physical layer is mainly used for the physical connection between the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devices, and such physical connection can be made by using twisted-pair cable,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fibre-optic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wireless transmission media.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DA24217-822C-116B-F846-490EFEFCDEDD}"/>
              </a:ext>
            </a:extLst>
          </p:cNvPr>
          <p:cNvSpPr txBox="1"/>
          <p:nvPr/>
        </p:nvSpPr>
        <p:spPr>
          <a:xfrm>
            <a:off x="502025" y="3114976"/>
            <a:ext cx="8166846" cy="1507207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675"/>
              </a:spcBef>
              <a:buAutoNum type="arabicPeriod" startAt="2"/>
              <a:tabLst>
                <a:tab pos="241300" algn="l"/>
              </a:tabLst>
            </a:pP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DataLink</a:t>
            </a:r>
            <a:r>
              <a:rPr sz="1400" b="1" u="sng" spc="-5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 algn="just">
              <a:lnSpc>
                <a:spcPct val="100000"/>
              </a:lnSpc>
              <a:spcBef>
                <a:spcPts val="580"/>
              </a:spcBef>
              <a:buClr>
                <a:srgbClr val="333333"/>
              </a:buClr>
              <a:buFont typeface="Arial"/>
              <a:buChar char="●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for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transferring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node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another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080" lvl="1" indent="-228600" algn="just">
              <a:lnSpc>
                <a:spcPct val="143700"/>
              </a:lnSpc>
              <a:buClr>
                <a:srgbClr val="333333"/>
              </a:buClr>
              <a:buFont typeface="Arial"/>
              <a:buChar char="●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receives the data from the network layer and converts the data into data frames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attaches the physical address to these frames which are sent to the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 algn="just">
              <a:lnSpc>
                <a:spcPct val="100000"/>
              </a:lnSpc>
              <a:spcBef>
                <a:spcPts val="575"/>
              </a:spcBef>
              <a:buClr>
                <a:srgbClr val="333333"/>
              </a:buClr>
              <a:buFont typeface="Arial"/>
              <a:buChar char="●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enables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error-free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node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another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5E7DA894-811A-B4DE-C2F9-1F66801791CC}"/>
              </a:ext>
            </a:extLst>
          </p:cNvPr>
          <p:cNvSpPr txBox="1"/>
          <p:nvPr/>
        </p:nvSpPr>
        <p:spPr>
          <a:xfrm>
            <a:off x="502025" y="5056860"/>
            <a:ext cx="8166845" cy="1520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>
              <a:lnSpc>
                <a:spcPct val="100000"/>
              </a:lnSpc>
              <a:spcBef>
                <a:spcPts val="100"/>
              </a:spcBef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Data-link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>
              <a:lnSpc>
                <a:spcPct val="1497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Frame synchronization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Data-link layer converts the data into frames, and it ensures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destination must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recognize the starting and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ending of each frame.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 MT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sz="14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Data-link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92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BA566C2-D0AF-A1BF-5C25-BD76CE68EE47}"/>
              </a:ext>
            </a:extLst>
          </p:cNvPr>
          <p:cNvSpPr txBox="1"/>
          <p:nvPr/>
        </p:nvSpPr>
        <p:spPr>
          <a:xfrm>
            <a:off x="497541" y="309329"/>
            <a:ext cx="8148918" cy="64581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207010" indent="-228600">
              <a:lnSpc>
                <a:spcPct val="149700"/>
              </a:lnSpc>
              <a:spcBef>
                <a:spcPts val="10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Error contro</a:t>
            </a:r>
            <a:r>
              <a:rPr sz="1300" b="1" u="sng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detects and corrects the error occurred during the transmission from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destination.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68275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Addressing</a:t>
            </a:r>
            <a:r>
              <a:rPr sz="13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300" u="sng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Data-link layers attach the physical address with the data frames so that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machines can be easily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29209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Link management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Data-link layer manages the initiation, maintenance and termination </a:t>
            </a:r>
            <a:r>
              <a:rPr sz="13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link between the source and destination for the 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exchange of data.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7640" indent="-155575">
              <a:lnSpc>
                <a:spcPct val="100000"/>
              </a:lnSpc>
              <a:spcBef>
                <a:spcPts val="700"/>
              </a:spcBef>
              <a:buAutoNum type="arabicPeriod" startAt="3"/>
              <a:tabLst>
                <a:tab pos="168275" algn="l"/>
              </a:tabLst>
            </a:pPr>
            <a:r>
              <a:rPr sz="13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300" b="1" u="sng" spc="-5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sz="13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333333"/>
              </a:buClr>
              <a:buFont typeface="Arial"/>
              <a:buAutoNum type="arabicPeriod" startAt="3"/>
            </a:pP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spcBef>
                <a:spcPts val="925"/>
              </a:spcBef>
              <a:buChar char="●"/>
              <a:tabLst>
                <a:tab pos="469265" algn="l"/>
                <a:tab pos="469900" algn="l"/>
              </a:tabLst>
            </a:pP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logical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299720" lvl="1" indent="-228600">
              <a:lnSpc>
                <a:spcPct val="149700"/>
              </a:lnSpc>
              <a:spcBef>
                <a:spcPts val="450"/>
              </a:spcBef>
              <a:buChar char="●"/>
              <a:tabLst>
                <a:tab pos="469265" algn="l"/>
                <a:tab pos="469900" algn="l"/>
              </a:tabLst>
            </a:pP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routing concept means it determines the best route for the packet to travel from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destination.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>
              <a:lnSpc>
                <a:spcPct val="100000"/>
              </a:lnSpc>
              <a:spcBef>
                <a:spcPts val="655"/>
              </a:spcBef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sz="13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300" b="1" u="sng" spc="-2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300" b="1" u="sng" spc="-2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3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69900" marR="139700" lvl="1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Routing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network layer determines the best route from source to destination. This </a:t>
            </a:r>
            <a:r>
              <a:rPr sz="13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known as routing.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1435" lvl="1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Logical addressing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network layer defines the addressing scheme to identify each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uniquely.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43815" lvl="1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Packetizing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network layer receives the data from the upper layer and converts the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packets.</a:t>
            </a:r>
            <a:r>
              <a:rPr sz="13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process is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known as packetizing.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478155" lvl="1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Internetworking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network layer provides the logical connection between the </a:t>
            </a:r>
            <a:r>
              <a:rPr sz="13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networks for forming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bigger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Arial MT"/>
              <a:buChar char="●"/>
            </a:pP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3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Fragmentation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dividing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packets</a:t>
            </a:r>
            <a:r>
              <a:rPr sz="13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fragments..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Font typeface="Arial MT"/>
              <a:buChar char="●"/>
            </a:pPr>
            <a:endParaRPr sz="1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333333"/>
              </a:buClr>
            </a:pP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160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2D9F93B4-8B2B-990F-843D-CAB50BF633BD}"/>
              </a:ext>
            </a:extLst>
          </p:cNvPr>
          <p:cNvSpPr txBox="1"/>
          <p:nvPr/>
        </p:nvSpPr>
        <p:spPr>
          <a:xfrm>
            <a:off x="304799" y="309330"/>
            <a:ext cx="8570259" cy="5186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700"/>
              </a:spcBef>
              <a:tabLst>
                <a:tab pos="168275" algn="l"/>
              </a:tabLst>
            </a:pPr>
            <a:r>
              <a:rPr lang="en-US" sz="1400" b="1" spc="-1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400" b="1" u="sng" spc="-1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Transport</a:t>
            </a:r>
            <a:r>
              <a:rPr lang="en-US" sz="1400" b="1" u="sng" spc="-3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333333"/>
              </a:buClr>
              <a:buFont typeface="Arial"/>
              <a:buAutoNum type="arabicPeriod" startAt="3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lvl="1" indent="-228600">
              <a:lnSpc>
                <a:spcPct val="149700"/>
              </a:lnSpc>
              <a:buChar char="●"/>
              <a:tabLst>
                <a:tab pos="469265" algn="l"/>
                <a:tab pos="469900" algn="l"/>
              </a:tabLst>
            </a:pP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delivers the message through the network and provides error checking so that no error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</a:t>
            </a:r>
            <a:r>
              <a:rPr lang="en-US"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transfer of data.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 MT"/>
              <a:buChar char="●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spcBef>
                <a:spcPts val="5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</a:t>
            </a:r>
            <a:r>
              <a:rPr lang="en-US"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en-US"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kinds</a:t>
            </a:r>
            <a:r>
              <a:rPr lang="en-US"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services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marR="6350" lvl="2" indent="-228600">
              <a:lnSpc>
                <a:spcPct val="149700"/>
              </a:lnSpc>
              <a:spcBef>
                <a:spcPts val="450"/>
              </a:spcBef>
              <a:buFont typeface="Arial MT"/>
              <a:buChar char="○"/>
              <a:tabLst>
                <a:tab pos="926465" algn="l"/>
                <a:tab pos="927100" algn="l"/>
              </a:tabLst>
            </a:pPr>
            <a:r>
              <a:rPr lang="en-US"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Connection-oriented transmission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this transmission, the receiver sends the </a:t>
            </a:r>
            <a:r>
              <a:rPr lang="en-US"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</a:t>
            </a:r>
            <a:r>
              <a:rPr lang="en-US"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sender</a:t>
            </a:r>
            <a:r>
              <a:rPr lang="en-US"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packet</a:t>
            </a:r>
            <a:r>
              <a:rPr lang="en-US"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received.</a:t>
            </a:r>
          </a:p>
          <a:p>
            <a:pPr marL="927100" marR="6350" lvl="2" indent="-228600">
              <a:lnSpc>
                <a:spcPct val="149700"/>
              </a:lnSpc>
              <a:spcBef>
                <a:spcPts val="450"/>
              </a:spcBef>
              <a:buFont typeface="Arial MT"/>
              <a:buChar char="○"/>
              <a:tabLst>
                <a:tab pos="926465" algn="l"/>
                <a:tab pos="927100" algn="l"/>
              </a:tabLst>
            </a:pPr>
            <a:r>
              <a:rPr lang="en-US"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Connectionless transmission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this transmission, the receiver does not send </a:t>
            </a:r>
            <a:r>
              <a:rPr lang="en-US"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 to the </a:t>
            </a:r>
            <a:r>
              <a:rPr lang="en-US"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sender.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7640" indent="-155575">
              <a:lnSpc>
                <a:spcPct val="100000"/>
              </a:lnSpc>
              <a:spcBef>
                <a:spcPts val="700"/>
              </a:spcBef>
              <a:buAutoNum type="arabicPeriod" startAt="5"/>
              <a:tabLst>
                <a:tab pos="168275" algn="l"/>
              </a:tabLst>
            </a:pP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sz="1400" b="1" u="sng" spc="-5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333333"/>
              </a:buClr>
              <a:buFont typeface="Arial"/>
              <a:buAutoNum type="arabicPeriod" startAt="5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275590" lvl="1" indent="-228600">
              <a:lnSpc>
                <a:spcPct val="149700"/>
              </a:lnSpc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responsibility of the session layer is beginning, maintaining and ending the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devices.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Arial MT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 coming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Arial MT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session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278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5302CDDB-D7D5-520E-93E5-32C5392D66E2}"/>
              </a:ext>
            </a:extLst>
          </p:cNvPr>
          <p:cNvSpPr txBox="1"/>
          <p:nvPr/>
        </p:nvSpPr>
        <p:spPr>
          <a:xfrm>
            <a:off x="461683" y="85211"/>
            <a:ext cx="8220634" cy="67093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700"/>
              </a:spcBef>
              <a:tabLst>
                <a:tab pos="168275" algn="l"/>
              </a:tabLst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sz="1400" b="1" u="sng" spc="-5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333333"/>
              </a:buClr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48260" lvl="1" indent="-228600">
              <a:lnSpc>
                <a:spcPct val="149700"/>
              </a:lnSpc>
              <a:spcBef>
                <a:spcPts val="5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presentation layer is also known 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 as it translates the data from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 to another format.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lvl="1" indent="-228600">
              <a:lnSpc>
                <a:spcPct val="149700"/>
              </a:lnSpc>
              <a:spcBef>
                <a:spcPts val="450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sender side, this layer translates the data format used by the application layer to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common format and at the receiver side, this layer translates the common format into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 used by the application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>
              <a:lnSpc>
                <a:spcPct val="100000"/>
              </a:lnSpc>
              <a:spcBef>
                <a:spcPts val="655"/>
              </a:spcBef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lvl="2" indent="-228600">
              <a:lnSpc>
                <a:spcPct val="100000"/>
              </a:lnSpc>
              <a:buChar char="○"/>
              <a:tabLst>
                <a:tab pos="926465" algn="l"/>
                <a:tab pos="9271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</a:t>
            </a:r>
            <a:r>
              <a:rPr sz="1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  <a:spcBef>
                <a:spcPts val="10"/>
              </a:spcBef>
              <a:buFont typeface="Arial MT"/>
              <a:buChar char="○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lvl="2" indent="-228600">
              <a:lnSpc>
                <a:spcPct val="100000"/>
              </a:lnSpc>
              <a:buChar char="○"/>
              <a:tabLst>
                <a:tab pos="926465" algn="l"/>
                <a:tab pos="9271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  <a:spcBef>
                <a:spcPts val="15"/>
              </a:spcBef>
              <a:buFont typeface="Arial MT"/>
              <a:buChar char="○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lvl="2" indent="-228600">
              <a:lnSpc>
                <a:spcPct val="100000"/>
              </a:lnSpc>
              <a:buChar char="○"/>
              <a:tabLst>
                <a:tab pos="926465" algn="l"/>
                <a:tab pos="9271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  <a:spcBef>
                <a:spcPts val="15"/>
              </a:spcBef>
              <a:buFont typeface="Arial MT"/>
              <a:buChar char="○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lvl="2" indent="-228600">
              <a:lnSpc>
                <a:spcPct val="100000"/>
              </a:lnSpc>
              <a:buChar char="○"/>
              <a:tabLst>
                <a:tab pos="926465" algn="l"/>
                <a:tab pos="9271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encryption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  <a:buFont typeface="Arial MT"/>
              <a:buChar char="○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00000"/>
              </a:lnSpc>
              <a:spcBef>
                <a:spcPts val="700"/>
              </a:spcBef>
              <a:tabLst>
                <a:tab pos="168275" algn="l"/>
              </a:tabLst>
            </a:pPr>
            <a:r>
              <a:rPr lang="en-US" sz="1400" b="1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sz="1400" b="1" u="sng" spc="-5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333333"/>
              </a:buClr>
              <a:buFont typeface="Arial"/>
              <a:buAutoNum type="arabicPeriod" startAt="5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spcBef>
                <a:spcPts val="925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enables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 MT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lvl="1" indent="-228600">
              <a:lnSpc>
                <a:spcPct val="100000"/>
              </a:lnSpc>
              <a:spcBef>
                <a:spcPts val="5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topmost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OSI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485775" lvl="1" indent="-228600">
              <a:lnSpc>
                <a:spcPct val="149700"/>
              </a:lnSpc>
              <a:spcBef>
                <a:spcPts val="450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layer protocols are file transfer protocol, simple mail transfer protocol,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domain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system, etc.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06045" lvl="1" indent="-228600">
              <a:lnSpc>
                <a:spcPct val="149700"/>
              </a:lnSpc>
              <a:spcBef>
                <a:spcPts val="450"/>
              </a:spcBef>
              <a:buChar char="●"/>
              <a:tabLst>
                <a:tab pos="469265" algn="l"/>
                <a:tab pos="4699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widely used application protocol is HTTP(Hypertext transfer protocol ).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sends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request for the web page using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117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534752C4-0BEA-FD7D-D4D9-0392C26C12D1}"/>
              </a:ext>
            </a:extLst>
          </p:cNvPr>
          <p:cNvSpPr txBox="1"/>
          <p:nvPr/>
        </p:nvSpPr>
        <p:spPr>
          <a:xfrm>
            <a:off x="345515" y="391328"/>
            <a:ext cx="8452970" cy="5672258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241300" marR="273050" indent="-228600">
              <a:lnSpc>
                <a:spcPct val="145700"/>
              </a:lnSpc>
              <a:spcBef>
                <a:spcPts val="150"/>
              </a:spcBef>
              <a:buClr>
                <a:srgbClr val="333333"/>
              </a:buClr>
              <a:buSzPct val="109090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TCP/IP Reference Model</a:t>
            </a:r>
            <a:r>
              <a:rPr sz="1400" b="1" u="sng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compressed version of the OSI model with only </a:t>
            </a:r>
            <a:r>
              <a:rPr sz="1400" b="1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sz="1400" b="1" spc="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was developed by the US Department of Defence (DoD) in the 1860s. The </a:t>
            </a:r>
            <a:r>
              <a:rPr sz="1400" spc="-29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this model is based on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protocols used i.e. TCP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(Transmission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Protocol) and IP</a:t>
            </a:r>
            <a:r>
              <a:rPr sz="1400" spc="-2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(Internet Protocol).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00965" lvl="1" indent="-228600" algn="just">
              <a:lnSpc>
                <a:spcPct val="110200"/>
              </a:lnSpc>
              <a:spcBef>
                <a:spcPts val="445"/>
              </a:spcBef>
              <a:buFont typeface="Arial MT"/>
              <a:buAutoNum type="arabicPeriod"/>
              <a:tabLst>
                <a:tab pos="6985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Decides which links such as serial lines or classic Ethernet must be used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needs of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connectionless internet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layer.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Sonet, Ethernet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77800" lvl="1" indent="-228600" algn="just">
              <a:lnSpc>
                <a:spcPct val="110200"/>
              </a:lnSpc>
              <a:buFont typeface="Arial MT"/>
              <a:buAutoNum type="arabicPeriod"/>
              <a:tabLst>
                <a:tab pos="6985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internet layer is the most important layer which holds the whole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together.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delivers the IP packets where they are supposed to be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delivered.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IP,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ICMP.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21285" lvl="1" indent="-228600">
              <a:lnSpc>
                <a:spcPct val="110200"/>
              </a:lnSpc>
              <a:buFont typeface="Arial MT"/>
              <a:buAutoNum type="arabicPeriod"/>
              <a:tabLst>
                <a:tab pos="698500" algn="l"/>
              </a:tabLst>
            </a:pP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Its functionality is almost the same as the OSI transport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layer.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enables peer entities on the network to carry on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conversation. Ex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TCP,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UDP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(User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Datagram Protocol)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81610" lvl="1" indent="-228600">
              <a:lnSpc>
                <a:spcPct val="110200"/>
              </a:lnSpc>
              <a:buFont typeface="Arial MT"/>
              <a:buAutoNum type="arabicPeriod"/>
              <a:tabLst>
                <a:tab pos="6985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all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higher-level protocols.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SMTP,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RTP, 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Arial MT"/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sz="1400" b="1" spc="-4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>
              <a:lnSpc>
                <a:spcPct val="110200"/>
              </a:lnSpc>
              <a:spcBef>
                <a:spcPts val="5"/>
              </a:spcBef>
            </a:pP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sz="1400" b="1" spc="-2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</a:t>
            </a:r>
            <a:r>
              <a:rPr sz="1400" b="1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HyperText</a:t>
            </a:r>
            <a:r>
              <a:rPr sz="1400" b="1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sz="1400" b="1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Protocol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defines the set of rules and standards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how the information can be transmitted on the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(WWW).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helps the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browsers and web servers for communication. It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‘stateless protocol’ where each </a:t>
            </a:r>
            <a:r>
              <a:rPr sz="1400" spc="-29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command</a:t>
            </a:r>
            <a:r>
              <a:rPr sz="1400" spc="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independent</a:t>
            </a:r>
            <a:r>
              <a:rPr sz="1400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400" spc="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sz="1400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sz="1400" spc="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command.</a:t>
            </a:r>
            <a:r>
              <a:rPr sz="1400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sz="1400" b="1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b="1" spc="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sz="1400" b="1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sz="1400" b="1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protocol built upon</a:t>
            </a:r>
            <a:r>
              <a:rPr sz="1400" b="1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b="1" spc="-4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TCP.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uses port</a:t>
            </a:r>
            <a:r>
              <a:rPr sz="1400" b="1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by default.</a:t>
            </a:r>
            <a:endParaRPr lang="en-US" sz="1400" b="1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>
              <a:lnSpc>
                <a:spcPct val="110200"/>
              </a:lnSpc>
              <a:spcBef>
                <a:spcPts val="5"/>
              </a:spcBef>
            </a:pPr>
            <a:endParaRPr lang="en-IN" sz="1400" b="1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>
              <a:lnSpc>
                <a:spcPct val="110200"/>
              </a:lnSpc>
              <a:spcBef>
                <a:spcPts val="5"/>
              </a:spcBef>
            </a:pP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HTTPS is the </a:t>
            </a:r>
            <a:r>
              <a:rPr lang="en-US" sz="1400" b="1" spc="-15" dirty="0" err="1">
                <a:solidFill>
                  <a:srgbClr val="373D3F"/>
                </a:solidFill>
                <a:latin typeface="Arial"/>
                <a:cs typeface="Arial"/>
              </a:rPr>
              <a:t>HyperText</a:t>
            </a:r>
            <a:r>
              <a:rPr lang="en-US" sz="1400" b="1" spc="-15" dirty="0">
                <a:solidFill>
                  <a:srgbClr val="373D3F"/>
                </a:solidFill>
                <a:latin typeface="Arial"/>
                <a:cs typeface="Arial"/>
              </a:rPr>
              <a:t> Transfer 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Protocol Secure </a:t>
            </a:r>
            <a:r>
              <a:rPr lang="en-US" sz="1400" b="1" spc="15" dirty="0">
                <a:solidFill>
                  <a:srgbClr val="373D3F"/>
                </a:solidFill>
                <a:latin typeface="Arial"/>
                <a:cs typeface="Arial"/>
              </a:rPr>
              <a:t>or</a:t>
            </a:r>
            <a:r>
              <a:rPr lang="en-US" sz="1400" b="1" u="sng" spc="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 </a:t>
            </a:r>
            <a:r>
              <a:rPr lang="en-US"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Secure </a:t>
            </a:r>
            <a:r>
              <a:rPr lang="en-US" sz="1400" b="1" u="sng" spc="-3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HTTP.</a:t>
            </a:r>
            <a:r>
              <a:rPr lang="en-US" sz="1400" b="1" u="sng" spc="-35" dirty="0">
                <a:solidFill>
                  <a:srgbClr val="373D3F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373D3F"/>
                </a:solidFill>
                <a:latin typeface="Arial MT"/>
                <a:cs typeface="Arial MT"/>
              </a:rPr>
              <a:t>It is an advanced </a:t>
            </a:r>
            <a:r>
              <a:rPr lang="en-US" sz="1400" dirty="0">
                <a:solidFill>
                  <a:srgbClr val="373D3F"/>
                </a:solidFill>
                <a:latin typeface="Arial MT"/>
                <a:cs typeface="Arial MT"/>
              </a:rPr>
              <a:t> </a:t>
            </a:r>
            <a:r>
              <a:rPr lang="en-US" sz="1400" spc="-5" dirty="0">
                <a:solidFill>
                  <a:srgbClr val="373D3F"/>
                </a:solidFill>
                <a:latin typeface="Arial MT"/>
                <a:cs typeface="Arial MT"/>
              </a:rPr>
              <a:t>and</a:t>
            </a:r>
            <a:r>
              <a:rPr lang="en-US" sz="1400" spc="-10" dirty="0">
                <a:solidFill>
                  <a:srgbClr val="373D3F"/>
                </a:solidFill>
                <a:latin typeface="Arial MT"/>
                <a:cs typeface="Arial MT"/>
              </a:rPr>
              <a:t> </a:t>
            </a:r>
            <a:r>
              <a:rPr lang="en-US" sz="1400" spc="-5" dirty="0">
                <a:solidFill>
                  <a:srgbClr val="373D3F"/>
                </a:solidFill>
                <a:latin typeface="Arial MT"/>
                <a:cs typeface="Arial MT"/>
              </a:rPr>
              <a:t>secured version of </a:t>
            </a:r>
            <a:r>
              <a:rPr lang="en-US" sz="1400" spc="-35" dirty="0">
                <a:solidFill>
                  <a:srgbClr val="373D3F"/>
                </a:solidFill>
                <a:latin typeface="Arial MT"/>
                <a:cs typeface="Arial MT"/>
              </a:rPr>
              <a:t>HTTP.</a:t>
            </a:r>
            <a:r>
              <a:rPr lang="en-US" sz="1400" spc="-5" dirty="0">
                <a:solidFill>
                  <a:srgbClr val="373D3F"/>
                </a:solidFill>
                <a:latin typeface="Arial MT"/>
                <a:cs typeface="Arial MT"/>
              </a:rPr>
              <a:t> On top of </a:t>
            </a:r>
            <a:r>
              <a:rPr lang="en-US" sz="1400" spc="-35" dirty="0">
                <a:solidFill>
                  <a:srgbClr val="373D3F"/>
                </a:solidFill>
                <a:latin typeface="Arial MT"/>
                <a:cs typeface="Arial MT"/>
              </a:rPr>
              <a:t>HTTP,</a:t>
            </a:r>
            <a:r>
              <a:rPr lang="en-US" sz="1400" spc="-5" dirty="0">
                <a:solidFill>
                  <a:srgbClr val="373D3F"/>
                </a:solidFill>
                <a:latin typeface="Arial MT"/>
                <a:cs typeface="Arial MT"/>
              </a:rPr>
              <a:t> SSL/TLS protocol is used to provide </a:t>
            </a:r>
            <a:r>
              <a:rPr lang="en-US" sz="1400" dirty="0">
                <a:solidFill>
                  <a:srgbClr val="373D3F"/>
                </a:solidFill>
                <a:latin typeface="Arial MT"/>
                <a:cs typeface="Arial MT"/>
              </a:rPr>
              <a:t> </a:t>
            </a:r>
            <a:r>
              <a:rPr lang="en-US" sz="1400" spc="-15" dirty="0">
                <a:solidFill>
                  <a:srgbClr val="373D3F"/>
                </a:solidFill>
                <a:latin typeface="Arial MT"/>
                <a:cs typeface="Arial MT"/>
              </a:rPr>
              <a:t>security. 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It enables secure transactions by encrypting the communication and also </a:t>
            </a:r>
            <a:r>
              <a:rPr lang="en-US" sz="1400" b="1" dirty="0">
                <a:solidFill>
                  <a:srgbClr val="373D3F"/>
                </a:solidFill>
                <a:latin typeface="Arial"/>
                <a:cs typeface="Arial"/>
              </a:rPr>
              <a:t> 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helps</a:t>
            </a:r>
            <a:r>
              <a:rPr lang="en-US" sz="1400" b="1" spc="-10" dirty="0">
                <a:solidFill>
                  <a:srgbClr val="373D3F"/>
                </a:solidFill>
                <a:latin typeface="Arial"/>
                <a:cs typeface="Arial"/>
              </a:rPr>
              <a:t> 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identify network servers </a:t>
            </a:r>
            <a:r>
              <a:rPr lang="en-US" sz="1400" b="1" spc="-15" dirty="0">
                <a:solidFill>
                  <a:srgbClr val="373D3F"/>
                </a:solidFill>
                <a:latin typeface="Arial"/>
                <a:cs typeface="Arial"/>
              </a:rPr>
              <a:t>securely.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 It</a:t>
            </a:r>
            <a:r>
              <a:rPr lang="en-US" sz="1400" b="1" spc="-10" dirty="0">
                <a:solidFill>
                  <a:srgbClr val="373D3F"/>
                </a:solidFill>
                <a:latin typeface="Arial"/>
                <a:cs typeface="Arial"/>
              </a:rPr>
              <a:t> </a:t>
            </a:r>
            <a:r>
              <a:rPr lang="en-US" sz="1400" b="1" spc="-5" dirty="0">
                <a:solidFill>
                  <a:srgbClr val="373D3F"/>
                </a:solidFill>
                <a:latin typeface="Arial"/>
                <a:cs typeface="Arial"/>
              </a:rPr>
              <a:t>uses port 443 by default.</a:t>
            </a:r>
            <a:endParaRPr lang="en-US" sz="1400" dirty="0">
              <a:latin typeface="Arial"/>
              <a:cs typeface="Arial"/>
            </a:endParaRPr>
          </a:p>
          <a:p>
            <a:pPr marL="241300" marR="5080">
              <a:lnSpc>
                <a:spcPct val="110200"/>
              </a:lnSpc>
              <a:spcBef>
                <a:spcPts val="5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98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E7690405-12EE-FD0D-1015-B2F7B952C561}"/>
              </a:ext>
            </a:extLst>
          </p:cNvPr>
          <p:cNvSpPr txBox="1"/>
          <p:nvPr/>
        </p:nvSpPr>
        <p:spPr>
          <a:xfrm>
            <a:off x="513602" y="205829"/>
            <a:ext cx="8116795" cy="21411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" algn="ctr">
              <a:lnSpc>
                <a:spcPct val="100000"/>
              </a:lnSpc>
              <a:spcBef>
                <a:spcPts val="100"/>
              </a:spcBef>
            </a:pPr>
            <a:r>
              <a:rPr sz="11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Important</a:t>
            </a:r>
            <a:r>
              <a:rPr sz="1100" b="1" u="heavy" spc="-50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 </a:t>
            </a:r>
            <a:r>
              <a:rPr sz="11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Protocols</a:t>
            </a:r>
            <a:endParaRPr sz="1100" dirty="0">
              <a:latin typeface="Arial"/>
              <a:cs typeface="Arial"/>
            </a:endParaRPr>
          </a:p>
          <a:p>
            <a:pPr marL="12700" marR="1020444">
              <a:lnSpc>
                <a:spcPct val="143700"/>
              </a:lnSpc>
              <a:spcBef>
                <a:spcPts val="1019"/>
              </a:spcBef>
            </a:pP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is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rules which is used to govern all the aspects of information </a:t>
            </a:r>
            <a:r>
              <a:rPr sz="14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communication.The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elements of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protocol are: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228600">
              <a:lnSpc>
                <a:spcPct val="149700"/>
              </a:lnSpc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specifies the structure or format of the data. It also specifies the order in which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presented.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indent="-228600">
              <a:lnSpc>
                <a:spcPct val="100000"/>
              </a:lnSpc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Semantics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28905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specifies two characteristics: When</a:t>
            </a:r>
            <a:r>
              <a:rPr sz="1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should be sent and how fast it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sent.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D55F59E-FCA0-3B6F-DF30-F7E98971CDD5}"/>
              </a:ext>
            </a:extLst>
          </p:cNvPr>
          <p:cNvSpPr txBox="1"/>
          <p:nvPr/>
        </p:nvSpPr>
        <p:spPr>
          <a:xfrm>
            <a:off x="354105" y="2532649"/>
            <a:ext cx="8435788" cy="4325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80645" indent="-228600">
              <a:lnSpc>
                <a:spcPct val="143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DHCP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DHCP is the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Host Configuration Protocol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an application layer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used to auto-configure devices on IP networks enabling them to use the TCP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UDP-based protocols. The DHCP servers auto-assign the IPs and other network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 to the devices individually which enables them to communicate over the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 network. It helps to get the subnet mask, IP address and helps to resolve the DNS. It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 67 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 algn="just">
              <a:lnSpc>
                <a:spcPct val="143700"/>
              </a:lnSpc>
              <a:buChar char="●"/>
              <a:tabLst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FTP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FTP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sz="1150" b="1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Protocol.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application layer protocol used to transfer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files and data reliably and 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efficiently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hosts. It can also be used to download files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servers to your </a:t>
            </a:r>
            <a:r>
              <a:rPr sz="115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uses port 27 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27000" indent="-228600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ICMP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ICMP is the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 Control Message Protocol.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layer protocol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error handling. It is mainly used by network devices like routers for diagnosing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network connection issues and crucial for error reporting and testing if the data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preferred destination in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time. It uses port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03505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ARP is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 Resolution Protocol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network-level protocol used to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logical address i.e. IP address to the device's physical address i.e. MAC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address. It can also be used to get the MAC address of devices when they are trying to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communicate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local network.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61925" indent="-228600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RIP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RIP stands for Routing Information Protocol. It is accessed by the routers to send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one network to </a:t>
            </a:r>
            <a:r>
              <a:rPr sz="115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another.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RIP</a:t>
            </a:r>
            <a:r>
              <a:rPr sz="115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dynamic</a:t>
            </a:r>
            <a:r>
              <a:rPr sz="115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 which is used to find the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from source to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destination over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by using the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 count</a:t>
            </a:r>
            <a:endParaRPr lang="en-US" sz="115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>
              <a:lnSpc>
                <a:spcPct val="143700"/>
              </a:lnSpc>
              <a:tabLst>
                <a:tab pos="240665" algn="l"/>
                <a:tab pos="241300" algn="l"/>
              </a:tabLst>
            </a:pP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algorithm. Routers use this protocol to exchange the network topology information. This </a:t>
            </a:r>
            <a:r>
              <a:rPr lang="en-US" sz="115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  <a:r>
              <a:rPr lang="en-US"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by small</a:t>
            </a:r>
            <a:r>
              <a:rPr lang="en-US"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	medium-sized networks.</a:t>
            </a:r>
            <a:endParaRPr lang="en-US"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>
              <a:lnSpc>
                <a:spcPct val="143700"/>
              </a:lnSpc>
              <a:tabLst>
                <a:tab pos="240665" algn="l"/>
                <a:tab pos="241300" algn="l"/>
              </a:tabLst>
            </a:pP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29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05950C7F-3330-29BA-C88A-E86206EBEC61}"/>
              </a:ext>
            </a:extLst>
          </p:cNvPr>
          <p:cNvSpPr txBox="1"/>
          <p:nvPr/>
        </p:nvSpPr>
        <p:spPr>
          <a:xfrm>
            <a:off x="816534" y="305465"/>
            <a:ext cx="7771653" cy="2471574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675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MAC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sz="1400" b="1" u="sng" spc="-3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(Imp)</a:t>
            </a:r>
            <a:r>
              <a:rPr sz="14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6355" lvl="1">
              <a:lnSpc>
                <a:spcPct val="143700"/>
              </a:lnSpc>
              <a:buClr>
                <a:srgbClr val="373D3F"/>
              </a:buClr>
              <a:buAutoNum type="arabicPeriod"/>
              <a:tabLst>
                <a:tab pos="396875" algn="l"/>
              </a:tabLst>
            </a:pP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MAC (Media Access Control) Address and IP Address are used to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uniquely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on the internet.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 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Card’s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Manufacturer provides the MAC Address,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othe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han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sz="1400" spc="-8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43700"/>
              </a:lnSpc>
              <a:spcBef>
                <a:spcPts val="1019"/>
              </a:spcBef>
              <a:buFont typeface="Arial MT"/>
              <a:buAutoNum type="arabicPeriod"/>
              <a:tabLst>
                <a:tab pos="396875" algn="l"/>
              </a:tabLst>
            </a:pP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difference between MAC and IP address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that MAC Address is used to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the physical address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1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uniquely identifies the devices on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 While IP addresses are used to uniquely identify the connection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device taking part in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4320D4A4-959B-F82D-6A43-80376F33F9CB}"/>
              </a:ext>
            </a:extLst>
          </p:cNvPr>
          <p:cNvSpPr txBox="1"/>
          <p:nvPr/>
        </p:nvSpPr>
        <p:spPr>
          <a:xfrm>
            <a:off x="816535" y="3444759"/>
            <a:ext cx="7771652" cy="1391855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34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b="1" u="sng" spc="-3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1435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Protocol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Microsoft operating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Arial MT"/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MAC, Linux, UNIX operating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44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701</TotalTime>
  <Words>1649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MT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2</cp:revision>
  <dcterms:created xsi:type="dcterms:W3CDTF">2023-11-27T02:15:01Z</dcterms:created>
  <dcterms:modified xsi:type="dcterms:W3CDTF">2023-11-27T13:56:39Z</dcterms:modified>
</cp:coreProperties>
</file>