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E8B45-B781-4159-7D18-234EC2BD4F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7C62D2D-41B1-C6BB-B962-4D49C5AA97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703A0B4-3351-9E56-A8EB-295D47E612FE}"/>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1B1736D9-D5D4-B27F-7061-1B84049AEA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D6F5884-8ADB-4A8A-FEB2-41AFFB889785}"/>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833172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FB542-C09B-1B2C-5FF6-C0DC5A7BA57A}"/>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6EE49EF-7990-1179-B9DA-C856F95590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D37654B-5E39-9931-B199-72360A170025}"/>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C4E15784-F514-93BB-33F5-B575654D685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AE0C73-1EE6-D66B-8AE1-80291D0D41FC}"/>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931049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CC3DC7-B85F-38E7-D71A-A7FA217B09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97F0507-0B47-4255-1E70-AD7C854AE0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BC053AD-F9BC-45D0-9E38-E94EBB1BAFE0}"/>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3ADD3FE8-E1D5-E429-FEC6-30C35C3D017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C21A5-EB16-4218-6ADE-2B8AB74A2B03}"/>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2558902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255B2-951E-0144-FAE5-3CC7CE12D31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B3FFB95-441D-CDB9-7DFE-AFDF1D8DCD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1B15D48-CD77-7D86-B370-A5CECFBC7960}"/>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ABD0BB18-6922-4DD2-66A6-88400112F1F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0AB8DFC-A63D-7546-07B6-2AEABAD49F98}"/>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1210544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CF34D-6A91-8F87-5F4D-3D3DDB40D1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4CC6B17-02E5-8DD6-FC64-8A1F3C8158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286F44-0E20-E146-DEE7-BDFAC7CFA369}"/>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21EE1601-D3BF-1B14-5728-0AF2E2A66A6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A70AC0A-13E2-827E-22D2-C7D6231DB428}"/>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870924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40346-B76C-3297-38BA-F6C2F334F53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04F6E2C-B238-891E-F7B2-1744DB91F5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B7AC642-C3E9-17E0-956F-9A99B69D1D7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937CAD8-DD23-8790-F069-53258103A042}"/>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6" name="Footer Placeholder 5">
            <a:extLst>
              <a:ext uri="{FF2B5EF4-FFF2-40B4-BE49-F238E27FC236}">
                <a16:creationId xmlns:a16="http://schemas.microsoft.com/office/drawing/2014/main" id="{8F1F8797-7BFC-1465-C0DE-5A0357777E3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7F8498A-507E-9159-63DB-CFE15239E9F8}"/>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434677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0DCC0-C1F8-A496-1C0F-1DF899F8378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E2C94E-A536-0F01-A889-3FCAB6FA12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0BB3D6-EADF-11CF-2E1C-B6AE4F2869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7651B05-5DD8-ED5F-7F75-29CC439E4D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9D1002-F125-96C7-1E34-C25A14AD1F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FDD0682-B34A-A14A-B123-F9E30B2DA6E4}"/>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8" name="Footer Placeholder 7">
            <a:extLst>
              <a:ext uri="{FF2B5EF4-FFF2-40B4-BE49-F238E27FC236}">
                <a16:creationId xmlns:a16="http://schemas.microsoft.com/office/drawing/2014/main" id="{57658F74-207F-A06E-7F12-044B55DE2DD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FCE07FD-476D-BB65-DF2E-BC880000C69B}"/>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150765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C98C3-ECCD-4D40-C509-D272A463ABF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A31AB4D-11EA-34AE-1B6E-DFD352D83273}"/>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4" name="Footer Placeholder 3">
            <a:extLst>
              <a:ext uri="{FF2B5EF4-FFF2-40B4-BE49-F238E27FC236}">
                <a16:creationId xmlns:a16="http://schemas.microsoft.com/office/drawing/2014/main" id="{572F8438-C804-B6F8-25A3-C280B527FE57}"/>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F6C19FC-02E0-9058-5FC5-A866DCB994E7}"/>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431383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17AD5-5901-51F3-B756-8B3F4F502B12}"/>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3" name="Footer Placeholder 2">
            <a:extLst>
              <a:ext uri="{FF2B5EF4-FFF2-40B4-BE49-F238E27FC236}">
                <a16:creationId xmlns:a16="http://schemas.microsoft.com/office/drawing/2014/main" id="{84386761-CB3F-74AB-2580-794B1729C1F6}"/>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030EA77-5713-0FE9-75F3-655F92895A25}"/>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101428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E00A9-318F-37A8-2024-5CFBA15300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AFF1CE9-60D5-B890-A9A9-972D21CD7A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1760960-8F81-E039-DB05-7AC04E5612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E03AFA-4D0C-EDCF-1006-7AD7F2259A62}"/>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6" name="Footer Placeholder 5">
            <a:extLst>
              <a:ext uri="{FF2B5EF4-FFF2-40B4-BE49-F238E27FC236}">
                <a16:creationId xmlns:a16="http://schemas.microsoft.com/office/drawing/2014/main" id="{A8E95B24-FFE1-8391-C8D3-BEF75634C6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093E063-BC61-1349-D47B-616B869B07ED}"/>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565655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A982D-4063-6078-5593-64B59DF00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949CA53-53C2-C1B9-6202-D6CF168087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7638241-52E6-F387-1CA9-247B163BD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3B63F0-14DD-E3A4-E5BE-DFD38C8B214F}"/>
              </a:ext>
            </a:extLst>
          </p:cNvPr>
          <p:cNvSpPr>
            <a:spLocks noGrp="1"/>
          </p:cNvSpPr>
          <p:nvPr>
            <p:ph type="dt" sz="half" idx="10"/>
          </p:nvPr>
        </p:nvSpPr>
        <p:spPr/>
        <p:txBody>
          <a:bodyPr/>
          <a:lstStyle/>
          <a:p>
            <a:fld id="{AADFD2A9-4CAB-4E54-B78A-19BD8C52F8CE}" type="datetimeFigureOut">
              <a:rPr lang="en-IN" smtClean="0"/>
              <a:t>01-12-2023</a:t>
            </a:fld>
            <a:endParaRPr lang="en-IN"/>
          </a:p>
        </p:txBody>
      </p:sp>
      <p:sp>
        <p:nvSpPr>
          <p:cNvPr id="6" name="Footer Placeholder 5">
            <a:extLst>
              <a:ext uri="{FF2B5EF4-FFF2-40B4-BE49-F238E27FC236}">
                <a16:creationId xmlns:a16="http://schemas.microsoft.com/office/drawing/2014/main" id="{D997056C-304B-C1A0-C1A2-099E64D2E29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E1E24EB-2A3B-F0D7-E851-5A190A661E58}"/>
              </a:ext>
            </a:extLst>
          </p:cNvPr>
          <p:cNvSpPr>
            <a:spLocks noGrp="1"/>
          </p:cNvSpPr>
          <p:nvPr>
            <p:ph type="sldNum" sz="quarter" idx="12"/>
          </p:nvPr>
        </p:nvSpPr>
        <p:spPr/>
        <p:txBody>
          <a:bodyPr/>
          <a:lstStyle/>
          <a:p>
            <a:fld id="{83702D33-392C-47B8-A432-9FF724EB719C}" type="slidenum">
              <a:rPr lang="en-IN" smtClean="0"/>
              <a:t>‹#›</a:t>
            </a:fld>
            <a:endParaRPr lang="en-IN"/>
          </a:p>
        </p:txBody>
      </p:sp>
    </p:spTree>
    <p:extLst>
      <p:ext uri="{BB962C8B-B14F-4D97-AF65-F5344CB8AC3E}">
        <p14:creationId xmlns:p14="http://schemas.microsoft.com/office/powerpoint/2010/main" val="2253402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84BAD2-4888-BC2B-E636-8314EBD51C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F6CD5D2-67FF-E78E-A18B-7684B55D8C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50BAE93-E694-39B0-E7FE-B39021315A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DFD2A9-4CAB-4E54-B78A-19BD8C52F8CE}" type="datetimeFigureOut">
              <a:rPr lang="en-IN" smtClean="0"/>
              <a:t>01-12-2023</a:t>
            </a:fld>
            <a:endParaRPr lang="en-IN"/>
          </a:p>
        </p:txBody>
      </p:sp>
      <p:sp>
        <p:nvSpPr>
          <p:cNvPr id="5" name="Footer Placeholder 4">
            <a:extLst>
              <a:ext uri="{FF2B5EF4-FFF2-40B4-BE49-F238E27FC236}">
                <a16:creationId xmlns:a16="http://schemas.microsoft.com/office/drawing/2014/main" id="{45BB97B9-6EC9-3E8C-08EA-6108515CCC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F1CCCDDD-C0F0-ACB1-324A-95087F2CA6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702D33-392C-47B8-A432-9FF724EB719C}" type="slidenum">
              <a:rPr lang="en-IN" smtClean="0"/>
              <a:t>‹#›</a:t>
            </a:fld>
            <a:endParaRPr lang="en-IN"/>
          </a:p>
        </p:txBody>
      </p:sp>
    </p:spTree>
    <p:extLst>
      <p:ext uri="{BB962C8B-B14F-4D97-AF65-F5344CB8AC3E}">
        <p14:creationId xmlns:p14="http://schemas.microsoft.com/office/powerpoint/2010/main" val="2442608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1D5ADBD-9D0F-3275-68F2-5824749280B1}"/>
              </a:ext>
            </a:extLst>
          </p:cNvPr>
          <p:cNvSpPr txBox="1"/>
          <p:nvPr/>
        </p:nvSpPr>
        <p:spPr>
          <a:xfrm>
            <a:off x="4033300" y="212899"/>
            <a:ext cx="3162631" cy="369332"/>
          </a:xfrm>
          <a:prstGeom prst="rect">
            <a:avLst/>
          </a:prstGeom>
          <a:noFill/>
        </p:spPr>
        <p:txBody>
          <a:bodyPr wrap="square">
            <a:spAutoFit/>
          </a:bodyPr>
          <a:lstStyle/>
          <a:p>
            <a:pPr algn="r"/>
            <a:r>
              <a:rPr lang="en-US" b="1" i="0" dirty="0">
                <a:effectLst/>
                <a:latin typeface="__Source_Sans_Pro_fea366"/>
              </a:rPr>
              <a:t>Flow Control and Error Control</a:t>
            </a:r>
          </a:p>
        </p:txBody>
      </p:sp>
      <p:sp>
        <p:nvSpPr>
          <p:cNvPr id="7" name="TextBox 6">
            <a:extLst>
              <a:ext uri="{FF2B5EF4-FFF2-40B4-BE49-F238E27FC236}">
                <a16:creationId xmlns:a16="http://schemas.microsoft.com/office/drawing/2014/main" id="{A3E89F99-5280-528A-3024-399AA9D52626}"/>
              </a:ext>
            </a:extLst>
          </p:cNvPr>
          <p:cNvSpPr txBox="1"/>
          <p:nvPr/>
        </p:nvSpPr>
        <p:spPr>
          <a:xfrm>
            <a:off x="508884" y="742138"/>
            <a:ext cx="10972800" cy="3741409"/>
          </a:xfrm>
          <a:prstGeom prst="rect">
            <a:avLst/>
          </a:prstGeom>
          <a:noFill/>
        </p:spPr>
        <p:txBody>
          <a:bodyPr wrap="square">
            <a:spAutoFit/>
          </a:bodyPr>
          <a:lstStyle/>
          <a:p>
            <a:pPr algn="l">
              <a:lnSpc>
                <a:spcPct val="150000"/>
              </a:lnSpc>
            </a:pPr>
            <a:r>
              <a:rPr lang="en-US" sz="1600" b="0" i="0" dirty="0">
                <a:effectLst/>
                <a:latin typeface="Times New Roman" panose="02020603050405020304" pitchFamily="18" charset="0"/>
                <a:cs typeface="Times New Roman" panose="02020603050405020304" pitchFamily="18" charset="0"/>
              </a:rPr>
              <a:t>Data Link Layer is responsible for reliable </a:t>
            </a:r>
            <a:r>
              <a:rPr lang="en-US" sz="1600" b="1" i="0" dirty="0">
                <a:effectLst/>
                <a:latin typeface="Times New Roman" panose="02020603050405020304" pitchFamily="18" charset="0"/>
                <a:cs typeface="Times New Roman" panose="02020603050405020304" pitchFamily="18" charset="0"/>
              </a:rPr>
              <a:t>point-to-point data</a:t>
            </a:r>
            <a:r>
              <a:rPr lang="en-US" sz="1600" b="0" i="0" dirty="0">
                <a:effectLst/>
                <a:latin typeface="Times New Roman" panose="02020603050405020304" pitchFamily="18" charset="0"/>
                <a:cs typeface="Times New Roman" panose="02020603050405020304" pitchFamily="18" charset="0"/>
              </a:rPr>
              <a:t> transfer over a physical medium. To implement this data link layer provides three functions :</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Line Discipline:</a:t>
            </a:r>
            <a:br>
              <a:rPr lang="en-US" sz="1600" b="0" i="0" dirty="0">
                <a:effectLst/>
                <a:latin typeface="Times New Roman" panose="02020603050405020304" pitchFamily="18" charset="0"/>
                <a:cs typeface="Times New Roman" panose="02020603050405020304" pitchFamily="18" charset="0"/>
              </a:rPr>
            </a:br>
            <a:r>
              <a:rPr lang="en-US" sz="1600" b="0" i="0" dirty="0">
                <a:effectLst/>
                <a:latin typeface="Times New Roman" panose="02020603050405020304" pitchFamily="18" charset="0"/>
                <a:cs typeface="Times New Roman" panose="02020603050405020304" pitchFamily="18" charset="0"/>
              </a:rPr>
              <a:t>Line discipline is the functionality used to establish coordination between link systems. It decides which device sends data and when.</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Flow Control:</a:t>
            </a:r>
            <a:br>
              <a:rPr lang="en-US" sz="1600" b="0" i="0" dirty="0">
                <a:effectLst/>
                <a:latin typeface="Times New Roman" panose="02020603050405020304" pitchFamily="18" charset="0"/>
                <a:cs typeface="Times New Roman" panose="02020603050405020304" pitchFamily="18" charset="0"/>
              </a:rPr>
            </a:br>
            <a:r>
              <a:rPr lang="en-US" sz="1600" b="0" i="0" dirty="0">
                <a:effectLst/>
                <a:latin typeface="Times New Roman" panose="02020603050405020304" pitchFamily="18" charset="0"/>
                <a:cs typeface="Times New Roman" panose="02020603050405020304" pitchFamily="18" charset="0"/>
              </a:rPr>
              <a:t>Flow control is an essential function that coordinates the amount of data the sender can send before waiting for acknowledgment from the receiver.</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Error Control:</a:t>
            </a:r>
            <a:br>
              <a:rPr lang="en-US" sz="1600" b="0" i="0" dirty="0">
                <a:effectLst/>
                <a:latin typeface="Times New Roman" panose="02020603050405020304" pitchFamily="18" charset="0"/>
                <a:cs typeface="Times New Roman" panose="02020603050405020304" pitchFamily="18" charset="0"/>
              </a:rPr>
            </a:br>
            <a:r>
              <a:rPr lang="en-US" sz="1600" b="0" i="0" dirty="0">
                <a:effectLst/>
                <a:latin typeface="Times New Roman" panose="02020603050405020304" pitchFamily="18" charset="0"/>
                <a:cs typeface="Times New Roman" panose="02020603050405020304" pitchFamily="18" charset="0"/>
              </a:rPr>
              <a:t>Error control is functionality used to detect erroneous transmissions in data frames and retransmit them</a:t>
            </a:r>
          </a:p>
        </p:txBody>
      </p:sp>
    </p:spTree>
    <p:extLst>
      <p:ext uri="{BB962C8B-B14F-4D97-AF65-F5344CB8AC3E}">
        <p14:creationId xmlns:p14="http://schemas.microsoft.com/office/powerpoint/2010/main" val="343526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1B09E4-6291-401C-153C-D2488FE8CDD7}"/>
              </a:ext>
            </a:extLst>
          </p:cNvPr>
          <p:cNvSpPr txBox="1"/>
          <p:nvPr/>
        </p:nvSpPr>
        <p:spPr>
          <a:xfrm>
            <a:off x="439310" y="221413"/>
            <a:ext cx="11105984" cy="2264081"/>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Sliding Window ARQ</a:t>
            </a:r>
          </a:p>
          <a:p>
            <a:pPr algn="l">
              <a:lnSpc>
                <a:spcPct val="150000"/>
              </a:lnSpc>
            </a:pPr>
            <a:r>
              <a:rPr lang="en-US" sz="1600" b="0" i="0" dirty="0">
                <a:effectLst/>
                <a:latin typeface="Times New Roman" panose="02020603050405020304" pitchFamily="18" charset="0"/>
                <a:cs typeface="Times New Roman" panose="02020603050405020304" pitchFamily="18" charset="0"/>
              </a:rPr>
              <a:t>To deal with the retransmission of lost or damaged frames, a few changes are made to the sliding window mechanism used in flow control.</a:t>
            </a:r>
          </a:p>
          <a:p>
            <a:pPr algn="l">
              <a:lnSpc>
                <a:spcPct val="150000"/>
              </a:lnSpc>
            </a:pPr>
            <a:r>
              <a:rPr lang="en-US" sz="1600" b="1" i="0" dirty="0">
                <a:effectLst/>
                <a:latin typeface="Times New Roman" panose="02020603050405020304" pitchFamily="18" charset="0"/>
                <a:cs typeface="Times New Roman" panose="02020603050405020304" pitchFamily="18" charset="0"/>
              </a:rPr>
              <a:t>Go-Back-N ARQ :</a:t>
            </a:r>
            <a:endParaRPr lang="en-US" sz="1600" b="0" i="0" dirty="0">
              <a:effectLst/>
              <a:latin typeface="Times New Roman" panose="02020603050405020304" pitchFamily="18" charset="0"/>
              <a:cs typeface="Times New Roman" panose="02020603050405020304" pitchFamily="18" charset="0"/>
            </a:endParaRPr>
          </a:p>
          <a:p>
            <a:pPr algn="l">
              <a:lnSpc>
                <a:spcPct val="150000"/>
              </a:lnSpc>
            </a:pPr>
            <a:r>
              <a:rPr lang="en-US" sz="1600" b="0" i="0" dirty="0">
                <a:effectLst/>
                <a:latin typeface="Times New Roman" panose="02020603050405020304" pitchFamily="18" charset="0"/>
                <a:cs typeface="Times New Roman" panose="02020603050405020304" pitchFamily="18" charset="0"/>
              </a:rPr>
              <a:t>In </a:t>
            </a:r>
            <a:r>
              <a:rPr lang="en-US" sz="1600" b="1" i="0" dirty="0">
                <a:effectLst/>
                <a:latin typeface="Times New Roman" panose="02020603050405020304" pitchFamily="18" charset="0"/>
                <a:cs typeface="Times New Roman" panose="02020603050405020304" pitchFamily="18" charset="0"/>
              </a:rPr>
              <a:t>Go-Back-N ARQ</a:t>
            </a:r>
            <a:r>
              <a:rPr lang="en-US" sz="1600" b="0" i="0" dirty="0">
                <a:effectLst/>
                <a:latin typeface="Times New Roman" panose="02020603050405020304" pitchFamily="18" charset="0"/>
                <a:cs typeface="Times New Roman" panose="02020603050405020304" pitchFamily="18" charset="0"/>
              </a:rPr>
              <a:t>, if the sent frames are suspected or damaged, all the frames are re-transmitted from the lost packet to the last packet transmitted</a:t>
            </a:r>
          </a:p>
        </p:txBody>
      </p:sp>
      <p:pic>
        <p:nvPicPr>
          <p:cNvPr id="8" name="Picture 7">
            <a:extLst>
              <a:ext uri="{FF2B5EF4-FFF2-40B4-BE49-F238E27FC236}">
                <a16:creationId xmlns:a16="http://schemas.microsoft.com/office/drawing/2014/main" id="{94F957AD-C570-4C98-D8BD-30CA35FC40BC}"/>
              </a:ext>
            </a:extLst>
          </p:cNvPr>
          <p:cNvPicPr>
            <a:picLocks noChangeAspect="1"/>
          </p:cNvPicPr>
          <p:nvPr/>
        </p:nvPicPr>
        <p:blipFill>
          <a:blip r:embed="rId2"/>
          <a:stretch>
            <a:fillRect/>
          </a:stretch>
        </p:blipFill>
        <p:spPr>
          <a:xfrm>
            <a:off x="4211727" y="2189504"/>
            <a:ext cx="3768546" cy="4449071"/>
          </a:xfrm>
          <a:prstGeom prst="rect">
            <a:avLst/>
          </a:prstGeom>
        </p:spPr>
      </p:pic>
    </p:spTree>
    <p:extLst>
      <p:ext uri="{BB962C8B-B14F-4D97-AF65-F5344CB8AC3E}">
        <p14:creationId xmlns:p14="http://schemas.microsoft.com/office/powerpoint/2010/main" val="823389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0CED76-72B5-3E0E-1CE2-909C92A895B6}"/>
              </a:ext>
            </a:extLst>
          </p:cNvPr>
          <p:cNvPicPr>
            <a:picLocks noChangeAspect="1"/>
          </p:cNvPicPr>
          <p:nvPr/>
        </p:nvPicPr>
        <p:blipFill>
          <a:blip r:embed="rId2"/>
          <a:stretch>
            <a:fillRect/>
          </a:stretch>
        </p:blipFill>
        <p:spPr>
          <a:xfrm>
            <a:off x="842839" y="499706"/>
            <a:ext cx="7704813" cy="4159990"/>
          </a:xfrm>
          <a:prstGeom prst="rect">
            <a:avLst/>
          </a:prstGeom>
        </p:spPr>
      </p:pic>
    </p:spTree>
    <p:extLst>
      <p:ext uri="{BB962C8B-B14F-4D97-AF65-F5344CB8AC3E}">
        <p14:creationId xmlns:p14="http://schemas.microsoft.com/office/powerpoint/2010/main" val="394860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490B1E2-CD6F-6239-7D3A-0EE6C7DB8260}"/>
              </a:ext>
            </a:extLst>
          </p:cNvPr>
          <p:cNvSpPr txBox="1"/>
          <p:nvPr/>
        </p:nvSpPr>
        <p:spPr>
          <a:xfrm>
            <a:off x="558578" y="230661"/>
            <a:ext cx="11121887" cy="2633413"/>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What is Flow Control in the Data Link Layer?</a:t>
            </a:r>
          </a:p>
          <a:p>
            <a:pPr algn="l">
              <a:lnSpc>
                <a:spcPct val="150000"/>
              </a:lnSpc>
            </a:pPr>
            <a:r>
              <a:rPr lang="en-US" sz="1600" b="1" i="0" dirty="0">
                <a:effectLst/>
                <a:latin typeface="Times New Roman" panose="02020603050405020304" pitchFamily="18" charset="0"/>
                <a:cs typeface="Times New Roman" panose="02020603050405020304" pitchFamily="18" charset="0"/>
              </a:rPr>
              <a:t>Flow control</a:t>
            </a:r>
            <a:r>
              <a:rPr lang="en-US" sz="1600" b="0" i="0" dirty="0">
                <a:effectLst/>
                <a:latin typeface="Times New Roman" panose="02020603050405020304" pitchFamily="18" charset="0"/>
                <a:cs typeface="Times New Roman" panose="02020603050405020304" pitchFamily="18" charset="0"/>
              </a:rPr>
              <a:t> is a set of procedures that restrict the amount of data a sender should send before it waits for some acknowledgment from the receiver.</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Flow Control is an essential function of the data link layer.</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It determines the amount of data that a sender can send.</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It makes the sender wait until an acknowledgment is received from the receiver’s end.</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Methods of Flow Control are </a:t>
            </a:r>
            <a:r>
              <a:rPr lang="en-US" sz="1600" b="1" i="0" dirty="0">
                <a:effectLst/>
                <a:latin typeface="Times New Roman" panose="02020603050405020304" pitchFamily="18" charset="0"/>
                <a:cs typeface="Times New Roman" panose="02020603050405020304" pitchFamily="18" charset="0"/>
              </a:rPr>
              <a:t>Stop-and-wait</a:t>
            </a:r>
            <a:r>
              <a:rPr lang="en-US" sz="1600" b="0" i="0" dirty="0">
                <a:effectLst/>
                <a:latin typeface="Times New Roman" panose="02020603050405020304" pitchFamily="18" charset="0"/>
                <a:cs typeface="Times New Roman" panose="02020603050405020304" pitchFamily="18" charset="0"/>
              </a:rPr>
              <a:t> , and </a:t>
            </a:r>
            <a:r>
              <a:rPr lang="en-US" sz="1600" b="1" i="0" dirty="0">
                <a:effectLst/>
                <a:latin typeface="Times New Roman" panose="02020603050405020304" pitchFamily="18" charset="0"/>
                <a:cs typeface="Times New Roman" panose="02020603050405020304" pitchFamily="18" charset="0"/>
              </a:rPr>
              <a:t>Sliding window</a:t>
            </a:r>
            <a:r>
              <a:rPr lang="en-US" sz="1600" b="0" i="0" dirty="0">
                <a:effectLst/>
                <a:latin typeface="Times New Roman" panose="02020603050405020304" pitchFamily="18" charset="0"/>
                <a:cs typeface="Times New Roman" panose="02020603050405020304" pitchFamily="18" charset="0"/>
              </a:rPr>
              <a:t>.</a:t>
            </a:r>
          </a:p>
        </p:txBody>
      </p:sp>
      <p:pic>
        <p:nvPicPr>
          <p:cNvPr id="7" name="Picture 6">
            <a:extLst>
              <a:ext uri="{FF2B5EF4-FFF2-40B4-BE49-F238E27FC236}">
                <a16:creationId xmlns:a16="http://schemas.microsoft.com/office/drawing/2014/main" id="{6E775963-1626-BDDB-8110-F474E96C5241}"/>
              </a:ext>
            </a:extLst>
          </p:cNvPr>
          <p:cNvPicPr>
            <a:picLocks noChangeAspect="1"/>
          </p:cNvPicPr>
          <p:nvPr/>
        </p:nvPicPr>
        <p:blipFill>
          <a:blip r:embed="rId2"/>
          <a:stretch>
            <a:fillRect/>
          </a:stretch>
        </p:blipFill>
        <p:spPr>
          <a:xfrm>
            <a:off x="4619708" y="2568215"/>
            <a:ext cx="6780679" cy="3953625"/>
          </a:xfrm>
          <a:prstGeom prst="rect">
            <a:avLst/>
          </a:prstGeom>
        </p:spPr>
      </p:pic>
    </p:spTree>
    <p:extLst>
      <p:ext uri="{BB962C8B-B14F-4D97-AF65-F5344CB8AC3E}">
        <p14:creationId xmlns:p14="http://schemas.microsoft.com/office/powerpoint/2010/main" val="1347852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3DEC53C-3924-BFA0-1771-E80BB51FD03A}"/>
              </a:ext>
            </a:extLst>
          </p:cNvPr>
          <p:cNvSpPr txBox="1"/>
          <p:nvPr/>
        </p:nvSpPr>
        <p:spPr>
          <a:xfrm>
            <a:off x="485029" y="186844"/>
            <a:ext cx="11060265" cy="3372077"/>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Purpose of Flow Control</a:t>
            </a:r>
          </a:p>
          <a:p>
            <a:pPr algn="l">
              <a:lnSpc>
                <a:spcPct val="150000"/>
              </a:lnSpc>
            </a:pPr>
            <a:r>
              <a:rPr lang="en-US" sz="1600" b="0" i="0" dirty="0">
                <a:effectLst/>
                <a:latin typeface="Times New Roman" panose="02020603050405020304" pitchFamily="18" charset="0"/>
                <a:cs typeface="Times New Roman" panose="02020603050405020304" pitchFamily="18" charset="0"/>
              </a:rPr>
              <a:t>The device on the receiving end has a limited amount of memory (to store incoming data) and limited speed (to process incoming data). The receiver might get overwhelmed if the rate at which the sender sends data is faster or the amount of data sent is more than its capacity.</a:t>
            </a:r>
          </a:p>
          <a:p>
            <a:pPr algn="l">
              <a:lnSpc>
                <a:spcPct val="150000"/>
              </a:lnSpc>
            </a:pPr>
            <a:r>
              <a:rPr lang="en-US" sz="1600" b="0" i="0" dirty="0">
                <a:effectLst/>
                <a:latin typeface="Times New Roman" panose="02020603050405020304" pitchFamily="18" charset="0"/>
                <a:cs typeface="Times New Roman" panose="02020603050405020304" pitchFamily="18" charset="0"/>
              </a:rPr>
              <a:t>Buffers are blocks in the memory that store data until it is processed. If the buffer is overloaded and there is more incoming data, then the receiver will start losing frames.</a:t>
            </a:r>
          </a:p>
          <a:p>
            <a:pPr algn="l">
              <a:lnSpc>
                <a:spcPct val="150000"/>
              </a:lnSpc>
            </a:pPr>
            <a:r>
              <a:rPr lang="en-US" sz="1600" b="0" i="0" dirty="0">
                <a:effectLst/>
                <a:latin typeface="Times New Roman" panose="02020603050405020304" pitchFamily="18" charset="0"/>
                <a:cs typeface="Times New Roman" panose="02020603050405020304" pitchFamily="18" charset="0"/>
              </a:rPr>
              <a:t>The </a:t>
            </a:r>
            <a:r>
              <a:rPr lang="en-US" sz="1600" b="1" i="0" dirty="0">
                <a:effectLst/>
                <a:latin typeface="Times New Roman" panose="02020603050405020304" pitchFamily="18" charset="0"/>
                <a:cs typeface="Times New Roman" panose="02020603050405020304" pitchFamily="18" charset="0"/>
              </a:rPr>
              <a:t>flow control mechanism</a:t>
            </a:r>
            <a:r>
              <a:rPr lang="en-US" sz="1600" b="0" i="0" dirty="0">
                <a:effectLst/>
                <a:latin typeface="Times New Roman" panose="02020603050405020304" pitchFamily="18" charset="0"/>
                <a:cs typeface="Times New Roman" panose="02020603050405020304" pitchFamily="18" charset="0"/>
              </a:rPr>
              <a:t> was devised to avoid this loss and wastage of frames. Following this mechanism, the receiver, as per its capacity, sends an acknowledgment to send fewer frames or temporarily halt the transmission until it can receive again.</a:t>
            </a:r>
          </a:p>
          <a:p>
            <a:pPr algn="l">
              <a:lnSpc>
                <a:spcPct val="150000"/>
              </a:lnSpc>
            </a:pPr>
            <a:r>
              <a:rPr lang="en-US" sz="1600" b="0" i="0" dirty="0">
                <a:effectLst/>
                <a:latin typeface="Times New Roman" panose="02020603050405020304" pitchFamily="18" charset="0"/>
                <a:cs typeface="Times New Roman" panose="02020603050405020304" pitchFamily="18" charset="0"/>
              </a:rPr>
              <a:t>Thus, </a:t>
            </a:r>
            <a:r>
              <a:rPr lang="en-US" sz="1600" b="1" i="0" dirty="0">
                <a:effectLst/>
                <a:latin typeface="Times New Roman" panose="02020603050405020304" pitchFamily="18" charset="0"/>
                <a:cs typeface="Times New Roman" panose="02020603050405020304" pitchFamily="18" charset="0"/>
              </a:rPr>
              <a:t>flow control</a:t>
            </a:r>
            <a:r>
              <a:rPr lang="en-US" sz="1600" b="0" i="0" dirty="0">
                <a:effectLst/>
                <a:latin typeface="Times New Roman" panose="02020603050405020304" pitchFamily="18" charset="0"/>
                <a:cs typeface="Times New Roman" panose="02020603050405020304" pitchFamily="18" charset="0"/>
              </a:rPr>
              <a:t> is the method of controlling the rate of transmission of data to a value that the receiver can handle</a:t>
            </a:r>
          </a:p>
        </p:txBody>
      </p:sp>
      <p:sp>
        <p:nvSpPr>
          <p:cNvPr id="7" name="TextBox 6">
            <a:extLst>
              <a:ext uri="{FF2B5EF4-FFF2-40B4-BE49-F238E27FC236}">
                <a16:creationId xmlns:a16="http://schemas.microsoft.com/office/drawing/2014/main" id="{30781A4A-4E54-EDD9-6ECF-DF9A82C308C3}"/>
              </a:ext>
            </a:extLst>
          </p:cNvPr>
          <p:cNvSpPr txBox="1"/>
          <p:nvPr/>
        </p:nvSpPr>
        <p:spPr>
          <a:xfrm>
            <a:off x="485029" y="3655516"/>
            <a:ext cx="4222143" cy="369332"/>
          </a:xfrm>
          <a:prstGeom prst="rect">
            <a:avLst/>
          </a:prstGeom>
          <a:noFill/>
        </p:spPr>
        <p:txBody>
          <a:bodyPr wrap="square">
            <a:spAutoFit/>
          </a:bodyPr>
          <a:lstStyle/>
          <a:p>
            <a:pPr algn="l"/>
            <a:r>
              <a:rPr lang="en-US" b="1" i="0" dirty="0">
                <a:effectLst/>
                <a:latin typeface="__Source_Sans_Pro_fea366"/>
              </a:rPr>
              <a:t>Methods to Control the Flow of Data</a:t>
            </a:r>
          </a:p>
        </p:txBody>
      </p:sp>
      <p:sp>
        <p:nvSpPr>
          <p:cNvPr id="9" name="TextBox 8">
            <a:extLst>
              <a:ext uri="{FF2B5EF4-FFF2-40B4-BE49-F238E27FC236}">
                <a16:creationId xmlns:a16="http://schemas.microsoft.com/office/drawing/2014/main" id="{DD0C0E1B-B91E-B76D-6394-60CDB849C730}"/>
              </a:ext>
            </a:extLst>
          </p:cNvPr>
          <p:cNvSpPr txBox="1"/>
          <p:nvPr/>
        </p:nvSpPr>
        <p:spPr>
          <a:xfrm>
            <a:off x="516834" y="4199777"/>
            <a:ext cx="11158331" cy="2308324"/>
          </a:xfrm>
          <a:prstGeom prst="rect">
            <a:avLst/>
          </a:prstGeom>
          <a:noFill/>
        </p:spPr>
        <p:txBody>
          <a:bodyPr wrap="square">
            <a:spAutoFit/>
          </a:bodyPr>
          <a:lstStyle/>
          <a:p>
            <a:pPr algn="l"/>
            <a:r>
              <a:rPr lang="en-US" sz="1600" b="1" i="0" dirty="0">
                <a:effectLst/>
                <a:latin typeface="Times New Roman" panose="02020603050405020304" pitchFamily="18" charset="0"/>
                <a:cs typeface="Times New Roman" panose="02020603050405020304" pitchFamily="18" charset="0"/>
              </a:rPr>
              <a:t>Stop-and-wait Protocol</a:t>
            </a:r>
          </a:p>
          <a:p>
            <a:pPr algn="l"/>
            <a:r>
              <a:rPr lang="en-US" sz="1600" b="1" i="0" dirty="0">
                <a:effectLst/>
                <a:latin typeface="Times New Roman" panose="02020603050405020304" pitchFamily="18" charset="0"/>
                <a:cs typeface="Times New Roman" panose="02020603050405020304" pitchFamily="18" charset="0"/>
              </a:rPr>
              <a:t>Stop-and-wait protocol</a:t>
            </a:r>
            <a:r>
              <a:rPr lang="en-US" sz="1600" b="0" i="0" dirty="0">
                <a:effectLst/>
                <a:latin typeface="Times New Roman" panose="02020603050405020304" pitchFamily="18" charset="0"/>
                <a:cs typeface="Times New Roman" panose="02020603050405020304" pitchFamily="18" charset="0"/>
              </a:rPr>
              <a:t> works under the assumption that the communication channel is </a:t>
            </a:r>
            <a:r>
              <a:rPr lang="en-US" sz="1600" b="1" i="0" dirty="0">
                <a:effectLst/>
                <a:latin typeface="Times New Roman" panose="02020603050405020304" pitchFamily="18" charset="0"/>
                <a:cs typeface="Times New Roman" panose="02020603050405020304" pitchFamily="18" charset="0"/>
              </a:rPr>
              <a:t>noiseless</a:t>
            </a:r>
            <a:r>
              <a:rPr lang="en-US" sz="1600" b="0" i="0" dirty="0">
                <a:effectLst/>
                <a:latin typeface="Times New Roman" panose="02020603050405020304" pitchFamily="18" charset="0"/>
                <a:cs typeface="Times New Roman" panose="02020603050405020304" pitchFamily="18" charset="0"/>
              </a:rPr>
              <a:t> and transmissions are </a:t>
            </a:r>
            <a:r>
              <a:rPr lang="en-US" sz="1600" b="1" i="0" dirty="0">
                <a:effectLst/>
                <a:latin typeface="Times New Roman" panose="02020603050405020304" pitchFamily="18" charset="0"/>
                <a:cs typeface="Times New Roman" panose="02020603050405020304" pitchFamily="18" charset="0"/>
              </a:rPr>
              <a:t>error-free</a:t>
            </a:r>
            <a:r>
              <a:rPr lang="en-US" sz="1600" b="0" i="0" dirty="0">
                <a:effectLst/>
                <a:latin typeface="Times New Roman" panose="02020603050405020304" pitchFamily="18" charset="0"/>
                <a:cs typeface="Times New Roman" panose="02020603050405020304" pitchFamily="18" charset="0"/>
              </a:rPr>
              <a:t>.</a:t>
            </a:r>
          </a:p>
          <a:p>
            <a:pPr algn="l"/>
            <a:r>
              <a:rPr lang="en-US" sz="1600" b="1" i="0" dirty="0">
                <a:effectLst/>
                <a:latin typeface="Times New Roman" panose="02020603050405020304" pitchFamily="18" charset="0"/>
                <a:cs typeface="Times New Roman" panose="02020603050405020304" pitchFamily="18" charset="0"/>
              </a:rPr>
              <a:t>Working:</a:t>
            </a:r>
            <a:endParaRPr lang="en-US" sz="1600" b="0" i="0" dirty="0">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sender sends data to the receiver.</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sender stops and waits for the acknowledgment.</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receiver receives the data and processes it.</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receiver sends an acknowledgment for the above data to the sender.</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sender sends data to the receiver after receiving the acknowledgment of previously sent data.</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process is unidirectional and continues until the sender sends the </a:t>
            </a:r>
            <a:r>
              <a:rPr lang="en-US" sz="1600" b="1" i="0" dirty="0">
                <a:effectLst/>
                <a:latin typeface="Times New Roman" panose="02020603050405020304" pitchFamily="18" charset="0"/>
                <a:cs typeface="Times New Roman" panose="02020603050405020304" pitchFamily="18" charset="0"/>
              </a:rPr>
              <a:t>End of Transmission (</a:t>
            </a:r>
            <a:r>
              <a:rPr lang="en-US" sz="1600" b="1" i="0" dirty="0" err="1">
                <a:effectLst/>
                <a:latin typeface="Times New Roman" panose="02020603050405020304" pitchFamily="18" charset="0"/>
                <a:cs typeface="Times New Roman" panose="02020603050405020304" pitchFamily="18" charset="0"/>
              </a:rPr>
              <a:t>EoT</a:t>
            </a:r>
            <a:r>
              <a:rPr lang="en-US" sz="1600" b="1" i="0" dirty="0">
                <a:effectLst/>
                <a:latin typeface="Times New Roman" panose="02020603050405020304" pitchFamily="18" charset="0"/>
                <a:cs typeface="Times New Roman" panose="02020603050405020304" pitchFamily="18" charset="0"/>
              </a:rPr>
              <a:t>)</a:t>
            </a:r>
            <a:r>
              <a:rPr lang="en-US" sz="1600" b="0" i="0" dirty="0">
                <a:effectLst/>
                <a:latin typeface="Times New Roman" panose="02020603050405020304" pitchFamily="18" charset="0"/>
                <a:cs typeface="Times New Roman" panose="02020603050405020304" pitchFamily="18" charset="0"/>
              </a:rPr>
              <a:t> frame</a:t>
            </a:r>
          </a:p>
        </p:txBody>
      </p:sp>
    </p:spTree>
    <p:extLst>
      <p:ext uri="{BB962C8B-B14F-4D97-AF65-F5344CB8AC3E}">
        <p14:creationId xmlns:p14="http://schemas.microsoft.com/office/powerpoint/2010/main" val="185928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BA9A4F9-D709-B425-D8F8-7012D8918A3B}"/>
              </a:ext>
            </a:extLst>
          </p:cNvPr>
          <p:cNvPicPr>
            <a:picLocks noChangeAspect="1"/>
          </p:cNvPicPr>
          <p:nvPr/>
        </p:nvPicPr>
        <p:blipFill>
          <a:blip r:embed="rId2"/>
          <a:stretch>
            <a:fillRect/>
          </a:stretch>
        </p:blipFill>
        <p:spPr>
          <a:xfrm>
            <a:off x="1073426" y="451610"/>
            <a:ext cx="5098111" cy="4991057"/>
          </a:xfrm>
          <a:prstGeom prst="rect">
            <a:avLst/>
          </a:prstGeom>
        </p:spPr>
      </p:pic>
    </p:spTree>
    <p:extLst>
      <p:ext uri="{BB962C8B-B14F-4D97-AF65-F5344CB8AC3E}">
        <p14:creationId xmlns:p14="http://schemas.microsoft.com/office/powerpoint/2010/main" val="3647774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D2469A-6218-AF06-B7C7-6F49C7A270D7}"/>
              </a:ext>
            </a:extLst>
          </p:cNvPr>
          <p:cNvSpPr txBox="1"/>
          <p:nvPr/>
        </p:nvSpPr>
        <p:spPr>
          <a:xfrm>
            <a:off x="453223" y="210698"/>
            <a:ext cx="11107973" cy="4110741"/>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Sliding Window Protocol</a:t>
            </a:r>
          </a:p>
          <a:p>
            <a:pPr algn="l">
              <a:lnSpc>
                <a:spcPct val="150000"/>
              </a:lnSpc>
            </a:pPr>
            <a:r>
              <a:rPr lang="en-US" sz="1600" b="0" i="0" dirty="0">
                <a:effectLst/>
                <a:latin typeface="Times New Roman" panose="02020603050405020304" pitchFamily="18" charset="0"/>
                <a:cs typeface="Times New Roman" panose="02020603050405020304" pitchFamily="18" charset="0"/>
              </a:rPr>
              <a:t>The </a:t>
            </a:r>
            <a:r>
              <a:rPr lang="en-US" sz="1600" b="1" i="0" dirty="0">
                <a:effectLst/>
                <a:latin typeface="Times New Roman" panose="02020603050405020304" pitchFamily="18" charset="0"/>
                <a:cs typeface="Times New Roman" panose="02020603050405020304" pitchFamily="18" charset="0"/>
              </a:rPr>
              <a:t>sliding window protocol</a:t>
            </a:r>
            <a:r>
              <a:rPr lang="en-US" sz="1600" b="0" i="0" dirty="0">
                <a:effectLst/>
                <a:latin typeface="Times New Roman" panose="02020603050405020304" pitchFamily="18" charset="0"/>
                <a:cs typeface="Times New Roman" panose="02020603050405020304" pitchFamily="18" charset="0"/>
              </a:rPr>
              <a:t> is the flow control protocol for noisy channels that allows the sender to send multiple frames even before acknowledgments are received. It is called a </a:t>
            </a:r>
            <a:r>
              <a:rPr lang="en-US" sz="1600" b="1" i="0" dirty="0">
                <a:effectLst/>
                <a:latin typeface="Times New Roman" panose="02020603050405020304" pitchFamily="18" charset="0"/>
                <a:cs typeface="Times New Roman" panose="02020603050405020304" pitchFamily="18" charset="0"/>
              </a:rPr>
              <a:t>Sliding window</a:t>
            </a:r>
            <a:r>
              <a:rPr lang="en-US" sz="1600" b="0" i="0" dirty="0">
                <a:effectLst/>
                <a:latin typeface="Times New Roman" panose="02020603050405020304" pitchFamily="18" charset="0"/>
                <a:cs typeface="Times New Roman" panose="02020603050405020304" pitchFamily="18" charset="0"/>
              </a:rPr>
              <a:t> because the sender slides its window upon receiving the acknowledgments for the sent frames.</a:t>
            </a:r>
          </a:p>
          <a:p>
            <a:pPr algn="l">
              <a:lnSpc>
                <a:spcPct val="150000"/>
              </a:lnSpc>
            </a:pPr>
            <a:r>
              <a:rPr lang="en-US" sz="1600" b="1" i="0" dirty="0">
                <a:effectLst/>
                <a:latin typeface="Times New Roman" panose="02020603050405020304" pitchFamily="18" charset="0"/>
                <a:cs typeface="Times New Roman" panose="02020603050405020304" pitchFamily="18" charset="0"/>
              </a:rPr>
              <a:t>Working:</a:t>
            </a:r>
            <a:endParaRPr lang="en-US" sz="1600" b="0" i="0" dirty="0">
              <a:effectLst/>
              <a:latin typeface="Times New Roman" panose="02020603050405020304" pitchFamily="18" charset="0"/>
              <a:cs typeface="Times New Roman" panose="02020603050405020304" pitchFamily="18" charset="0"/>
            </a:endParaRP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sender and receiver have a “window” of frames. A window is a space that consists of multiple bytes. The size of the window on the receiver side is always 1.</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Each frame is sequentially numbered from 0 to n - 1, where n is the window size at the sender side.</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sender sends as many frames as would fit in a window.</a:t>
            </a:r>
          </a:p>
          <a:p>
            <a:pPr algn="l">
              <a:lnSpc>
                <a:spcPct val="15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After receiving the desired number of frames, the receiver sends an acknowledgment. The acknowledgment (ACK) includes the number of the next expected frame</a:t>
            </a:r>
          </a:p>
        </p:txBody>
      </p:sp>
    </p:spTree>
    <p:extLst>
      <p:ext uri="{BB962C8B-B14F-4D97-AF65-F5344CB8AC3E}">
        <p14:creationId xmlns:p14="http://schemas.microsoft.com/office/powerpoint/2010/main" val="357943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40C994-13D3-648F-E221-76BB52D759BA}"/>
              </a:ext>
            </a:extLst>
          </p:cNvPr>
          <p:cNvSpPr txBox="1"/>
          <p:nvPr/>
        </p:nvSpPr>
        <p:spPr>
          <a:xfrm>
            <a:off x="375698" y="4278662"/>
            <a:ext cx="11193449" cy="1525418"/>
          </a:xfrm>
          <a:prstGeom prst="rect">
            <a:avLst/>
          </a:prstGeom>
          <a:noFill/>
        </p:spPr>
        <p:txBody>
          <a:bodyPr wrap="square">
            <a:spAutoFit/>
          </a:bodyPr>
          <a:lstStyle/>
          <a:p>
            <a:pPr algn="l">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The sender sends the frames 0 and 1 from the first window (because the window size is 2).</a:t>
            </a:r>
          </a:p>
          <a:p>
            <a:pPr algn="l">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The receiver after receiving the sent frames, sends an acknowledgment for frame 2 (as frame 2 is the next expected frame).</a:t>
            </a:r>
          </a:p>
          <a:p>
            <a:pPr algn="l">
              <a:lnSpc>
                <a:spcPct val="150000"/>
              </a:lnSpc>
              <a:buFont typeface="+mj-lt"/>
              <a:buAutoNum type="arabicPeriod"/>
            </a:pPr>
            <a:r>
              <a:rPr lang="en-US" sz="1600" b="0" i="0" dirty="0">
                <a:effectLst/>
                <a:latin typeface="Times New Roman" panose="02020603050405020304" pitchFamily="18" charset="0"/>
                <a:cs typeface="Times New Roman" panose="02020603050405020304" pitchFamily="18" charset="0"/>
              </a:rPr>
              <a:t>The sender then sends frames 2 and 3. Since frame 2 is lost on the way, the receiver sends back a “NAK” signal (a non-acknowledgment) to inform the sender that frame 2 has been lost. So, the sender retransmits frame 2.</a:t>
            </a:r>
          </a:p>
        </p:txBody>
      </p:sp>
      <p:pic>
        <p:nvPicPr>
          <p:cNvPr id="6" name="Picture 5">
            <a:extLst>
              <a:ext uri="{FF2B5EF4-FFF2-40B4-BE49-F238E27FC236}">
                <a16:creationId xmlns:a16="http://schemas.microsoft.com/office/drawing/2014/main" id="{62700BE5-A57E-15D7-7285-8C24B12EBB0A}"/>
              </a:ext>
            </a:extLst>
          </p:cNvPr>
          <p:cNvPicPr>
            <a:picLocks noChangeAspect="1"/>
          </p:cNvPicPr>
          <p:nvPr/>
        </p:nvPicPr>
        <p:blipFill>
          <a:blip r:embed="rId2"/>
          <a:stretch>
            <a:fillRect/>
          </a:stretch>
        </p:blipFill>
        <p:spPr>
          <a:xfrm>
            <a:off x="1560032" y="188843"/>
            <a:ext cx="4292128" cy="3992615"/>
          </a:xfrm>
          <a:prstGeom prst="rect">
            <a:avLst/>
          </a:prstGeom>
        </p:spPr>
      </p:pic>
    </p:spTree>
    <p:extLst>
      <p:ext uri="{BB962C8B-B14F-4D97-AF65-F5344CB8AC3E}">
        <p14:creationId xmlns:p14="http://schemas.microsoft.com/office/powerpoint/2010/main" val="118950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E68E28-5A6E-672D-8E53-284239FAB216}"/>
              </a:ext>
            </a:extLst>
          </p:cNvPr>
          <p:cNvSpPr txBox="1"/>
          <p:nvPr/>
        </p:nvSpPr>
        <p:spPr>
          <a:xfrm>
            <a:off x="327992" y="265794"/>
            <a:ext cx="11129838" cy="2264081"/>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What is Error Control in the Data Link Layer?</a:t>
            </a:r>
          </a:p>
          <a:p>
            <a:pPr algn="l">
              <a:lnSpc>
                <a:spcPct val="150000"/>
              </a:lnSpc>
            </a:pPr>
            <a:r>
              <a:rPr lang="en-US" sz="1600" b="1" i="0" dirty="0">
                <a:effectLst/>
                <a:latin typeface="Times New Roman" panose="02020603050405020304" pitchFamily="18" charset="0"/>
                <a:cs typeface="Times New Roman" panose="02020603050405020304" pitchFamily="18" charset="0"/>
              </a:rPr>
              <a:t>Error Control</a:t>
            </a:r>
            <a:r>
              <a:rPr lang="en-US" sz="1600" b="0" i="0" dirty="0">
                <a:effectLst/>
                <a:latin typeface="Times New Roman" panose="02020603050405020304" pitchFamily="18" charset="0"/>
                <a:cs typeface="Times New Roman" panose="02020603050405020304" pitchFamily="18" charset="0"/>
              </a:rPr>
              <a:t> is a combination of both error detection and error correction. It ensures that the data received at the receiver end is the same as the one sent by the sender.</a:t>
            </a:r>
          </a:p>
          <a:p>
            <a:pPr algn="l">
              <a:lnSpc>
                <a:spcPct val="150000"/>
              </a:lnSpc>
            </a:pPr>
            <a:r>
              <a:rPr lang="en-US" sz="1600" b="1" i="0" dirty="0">
                <a:effectLst/>
                <a:latin typeface="Times New Roman" panose="02020603050405020304" pitchFamily="18" charset="0"/>
                <a:cs typeface="Times New Roman" panose="02020603050405020304" pitchFamily="18" charset="0"/>
              </a:rPr>
              <a:t>Error detection</a:t>
            </a:r>
            <a:r>
              <a:rPr lang="en-US" sz="1600" b="0" i="0" dirty="0">
                <a:effectLst/>
                <a:latin typeface="Times New Roman" panose="02020603050405020304" pitchFamily="18" charset="0"/>
                <a:cs typeface="Times New Roman" panose="02020603050405020304" pitchFamily="18" charset="0"/>
              </a:rPr>
              <a:t> is the process by which the receiver informs the sender about any erroneous frame (damaged or lost) sent during transmission.</a:t>
            </a:r>
          </a:p>
          <a:p>
            <a:pPr algn="l">
              <a:lnSpc>
                <a:spcPct val="150000"/>
              </a:lnSpc>
            </a:pPr>
            <a:r>
              <a:rPr lang="en-US" sz="1600" b="1" i="0" dirty="0">
                <a:effectLst/>
                <a:latin typeface="Times New Roman" panose="02020603050405020304" pitchFamily="18" charset="0"/>
                <a:cs typeface="Times New Roman" panose="02020603050405020304" pitchFamily="18" charset="0"/>
              </a:rPr>
              <a:t>Error correction</a:t>
            </a:r>
            <a:r>
              <a:rPr lang="en-US" sz="1600" b="0" i="0" dirty="0">
                <a:effectLst/>
                <a:latin typeface="Times New Roman" panose="02020603050405020304" pitchFamily="18" charset="0"/>
                <a:cs typeface="Times New Roman" panose="02020603050405020304" pitchFamily="18" charset="0"/>
              </a:rPr>
              <a:t> refers to the retransmission of those frames by the sender</a:t>
            </a:r>
          </a:p>
        </p:txBody>
      </p:sp>
      <p:pic>
        <p:nvPicPr>
          <p:cNvPr id="7" name="Picture 6">
            <a:extLst>
              <a:ext uri="{FF2B5EF4-FFF2-40B4-BE49-F238E27FC236}">
                <a16:creationId xmlns:a16="http://schemas.microsoft.com/office/drawing/2014/main" id="{016B8969-4689-93A0-EC37-CCFA6219D072}"/>
              </a:ext>
            </a:extLst>
          </p:cNvPr>
          <p:cNvPicPr>
            <a:picLocks noChangeAspect="1"/>
          </p:cNvPicPr>
          <p:nvPr/>
        </p:nvPicPr>
        <p:blipFill>
          <a:blip r:embed="rId2"/>
          <a:stretch>
            <a:fillRect/>
          </a:stretch>
        </p:blipFill>
        <p:spPr>
          <a:xfrm>
            <a:off x="3371353" y="2320034"/>
            <a:ext cx="6311712" cy="4272172"/>
          </a:xfrm>
          <a:prstGeom prst="rect">
            <a:avLst/>
          </a:prstGeom>
        </p:spPr>
      </p:pic>
    </p:spTree>
    <p:extLst>
      <p:ext uri="{BB962C8B-B14F-4D97-AF65-F5344CB8AC3E}">
        <p14:creationId xmlns:p14="http://schemas.microsoft.com/office/powerpoint/2010/main" val="398226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A58803-8540-547F-D217-D27763DCCF2F}"/>
              </a:ext>
            </a:extLst>
          </p:cNvPr>
          <p:cNvSpPr txBox="1"/>
          <p:nvPr/>
        </p:nvSpPr>
        <p:spPr>
          <a:xfrm>
            <a:off x="246490" y="164287"/>
            <a:ext cx="11529391" cy="3741409"/>
          </a:xfrm>
          <a:prstGeom prst="rect">
            <a:avLst/>
          </a:prstGeom>
          <a:noFill/>
        </p:spPr>
        <p:txBody>
          <a:bodyPr wrap="square">
            <a:spAutoFit/>
          </a:bodyPr>
          <a:lstStyle/>
          <a:p>
            <a:pPr>
              <a:lnSpc>
                <a:spcPct val="150000"/>
              </a:lnSpc>
            </a:pPr>
            <a:r>
              <a:rPr lang="en-US" sz="1600" b="1" dirty="0">
                <a:effectLst/>
                <a:latin typeface="Times New Roman" panose="02020603050405020304" pitchFamily="18" charset="0"/>
                <a:cs typeface="Times New Roman" panose="02020603050405020304" pitchFamily="18" charset="0"/>
              </a:rPr>
              <a:t>Purpose of Error Control</a:t>
            </a:r>
          </a:p>
          <a:p>
            <a:pPr>
              <a:lnSpc>
                <a:spcPct val="150000"/>
              </a:lnSpc>
            </a:pPr>
            <a:r>
              <a:rPr lang="en-US" sz="1600" b="1" dirty="0">
                <a:effectLst/>
                <a:latin typeface="Times New Roman" panose="02020603050405020304" pitchFamily="18" charset="0"/>
                <a:cs typeface="Times New Roman" panose="02020603050405020304" pitchFamily="18" charset="0"/>
              </a:rPr>
              <a:t>Error control</a:t>
            </a:r>
            <a:r>
              <a:rPr lang="en-US" sz="1600" dirty="0">
                <a:effectLst/>
                <a:latin typeface="Times New Roman" panose="02020603050405020304" pitchFamily="18" charset="0"/>
                <a:cs typeface="Times New Roman" panose="02020603050405020304" pitchFamily="18" charset="0"/>
              </a:rPr>
              <a:t> is a vital function of the data link layer that detects errors in transmitted frames and retransmits all the erroneous frames. Error discovery and amendment deal with data frames damaged or lost in transit and the acknowledgment frames lost during transmission. The method used in noisy channels to control these errors is </a:t>
            </a:r>
            <a:r>
              <a:rPr lang="en-US" sz="1600" b="1" dirty="0">
                <a:effectLst/>
                <a:latin typeface="Times New Roman" panose="02020603050405020304" pitchFamily="18" charset="0"/>
                <a:cs typeface="Times New Roman" panose="02020603050405020304" pitchFamily="18" charset="0"/>
              </a:rPr>
              <a:t>ARQ</a:t>
            </a:r>
            <a:r>
              <a:rPr lang="en-US" sz="1600" dirty="0">
                <a:effectLst/>
                <a:latin typeface="Times New Roman" panose="02020603050405020304" pitchFamily="18" charset="0"/>
                <a:cs typeface="Times New Roman" panose="02020603050405020304" pitchFamily="18" charset="0"/>
              </a:rPr>
              <a:t> or </a:t>
            </a:r>
            <a:r>
              <a:rPr lang="en-US" sz="1600" b="1" dirty="0">
                <a:effectLst/>
                <a:latin typeface="Times New Roman" panose="02020603050405020304" pitchFamily="18" charset="0"/>
                <a:cs typeface="Times New Roman" panose="02020603050405020304" pitchFamily="18" charset="0"/>
              </a:rPr>
              <a:t>Automatic Repeat Request</a:t>
            </a:r>
            <a:r>
              <a:rPr lang="en-US" sz="1600" dirty="0">
                <a:effectLst/>
                <a:latin typeface="Times New Roman" panose="02020603050405020304" pitchFamily="18" charset="0"/>
                <a:cs typeface="Times New Roman" panose="02020603050405020304" pitchFamily="18" charset="0"/>
              </a:rPr>
              <a:t>.</a:t>
            </a:r>
          </a:p>
          <a:p>
            <a:pPr>
              <a:lnSpc>
                <a:spcPct val="150000"/>
              </a:lnSpc>
            </a:pPr>
            <a:r>
              <a:rPr lang="en-US" sz="1600" b="1" dirty="0">
                <a:effectLst/>
                <a:latin typeface="Times New Roman" panose="02020603050405020304" pitchFamily="18" charset="0"/>
                <a:cs typeface="Times New Roman" panose="02020603050405020304" pitchFamily="18" charset="0"/>
              </a:rPr>
              <a:t>Categories of Error Control</a:t>
            </a:r>
          </a:p>
          <a:p>
            <a:pPr>
              <a:lnSpc>
                <a:spcPct val="150000"/>
              </a:lnSpc>
            </a:pPr>
            <a:r>
              <a:rPr lang="en-US" sz="1600" b="1" dirty="0">
                <a:effectLst/>
                <a:latin typeface="Times New Roman" panose="02020603050405020304" pitchFamily="18" charset="0"/>
                <a:cs typeface="Times New Roman" panose="02020603050405020304" pitchFamily="18" charset="0"/>
              </a:rPr>
              <a:t>Stop-and-wait ARQ</a:t>
            </a:r>
          </a:p>
          <a:p>
            <a:pPr>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In the case of </a:t>
            </a:r>
            <a:r>
              <a:rPr lang="en-US" sz="1600" b="1" dirty="0">
                <a:effectLst/>
                <a:latin typeface="Times New Roman" panose="02020603050405020304" pitchFamily="18" charset="0"/>
                <a:cs typeface="Times New Roman" panose="02020603050405020304" pitchFamily="18" charset="0"/>
              </a:rPr>
              <a:t>stop-and-wait ARQ</a:t>
            </a:r>
            <a:r>
              <a:rPr lang="en-US" sz="1600" dirty="0">
                <a:effectLst/>
                <a:latin typeface="Times New Roman" panose="02020603050405020304" pitchFamily="18" charset="0"/>
                <a:cs typeface="Times New Roman" panose="02020603050405020304" pitchFamily="18" charset="0"/>
              </a:rPr>
              <a:t> after the frame is sent, the sender maintains a timeout counter.</a:t>
            </a:r>
          </a:p>
          <a:p>
            <a:pPr>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If acknowledgment of the frame comes in time, the sender transmits the next frame in the queue.</a:t>
            </a:r>
          </a:p>
          <a:p>
            <a:pPr>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Else, the sender retransmits the frame and starts the timeout counter.</a:t>
            </a:r>
          </a:p>
          <a:p>
            <a:pPr>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In case the receiver receives a negative acknowledgment, the sender retransmits the frame</a:t>
            </a:r>
          </a:p>
        </p:txBody>
      </p:sp>
      <p:pic>
        <p:nvPicPr>
          <p:cNvPr id="7" name="Picture 6">
            <a:extLst>
              <a:ext uri="{FF2B5EF4-FFF2-40B4-BE49-F238E27FC236}">
                <a16:creationId xmlns:a16="http://schemas.microsoft.com/office/drawing/2014/main" id="{22320A61-F25A-61D7-9BBA-499DFB012C97}"/>
              </a:ext>
            </a:extLst>
          </p:cNvPr>
          <p:cNvPicPr>
            <a:picLocks noChangeAspect="1"/>
          </p:cNvPicPr>
          <p:nvPr/>
        </p:nvPicPr>
        <p:blipFill>
          <a:blip r:embed="rId2"/>
          <a:stretch>
            <a:fillRect/>
          </a:stretch>
        </p:blipFill>
        <p:spPr>
          <a:xfrm>
            <a:off x="8404528" y="2968736"/>
            <a:ext cx="3265057" cy="3459894"/>
          </a:xfrm>
          <a:prstGeom prst="rect">
            <a:avLst/>
          </a:prstGeom>
        </p:spPr>
      </p:pic>
    </p:spTree>
    <p:extLst>
      <p:ext uri="{BB962C8B-B14F-4D97-AF65-F5344CB8AC3E}">
        <p14:creationId xmlns:p14="http://schemas.microsoft.com/office/powerpoint/2010/main" val="3171729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974</Words>
  <Application>Microsoft Office PowerPoint</Application>
  <PresentationFormat>Widescreen</PresentationFormat>
  <Paragraphs>52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__Source_Sans_Pro_fea366</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2023-12-01T16:37:18Z</dcterms:created>
  <dcterms:modified xsi:type="dcterms:W3CDTF">2023-12-01T16:37:27Z</dcterms:modified>
</cp:coreProperties>
</file>