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6" y="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A7C53-FA7B-663B-5171-5C15B24CBF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222A3-FBB1-8B9D-6C19-4ED6E584C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43100-FDE7-3177-3EFF-44493B7B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725A6-C754-A266-7811-CA0A3F74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2177D-316A-F04E-A976-77C169005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715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EE41C-F8C0-6ED1-9FB5-1C3AA4CB5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1FAA3B-9C31-5E30-AF1C-0E2C0FF484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15C76-DF30-4D64-283C-B8B1ADC55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699B4-9AE6-A3DA-1B00-A6C91CF5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FEF23-12F5-4E3D-60A1-2B869F366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6095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0C1C7F-8701-094F-4331-F39FB18C24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5BB8A1-2BDC-19FD-440E-DE50AE17F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7C036-0F84-A934-B2E6-8582153CA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96292-6324-E13E-DDF1-9F1D17B9B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8223A-0510-20EB-4B21-3768E49A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4350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D1463-BFA4-72E4-24A7-79797F42D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DD4A9-F1D2-2190-F616-428682089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4A17E-0E84-374B-E928-92F8AE0A4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A0B20-647F-29BF-1ABC-2DD8FE0B4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13ED1-7910-D334-B6AA-FC2BC7C06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733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A188B-409C-288C-D6D6-9FF9F900D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1DE29-09EA-D959-B90C-79E2F660B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AD529-B951-10E9-AA13-5BF8E074F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DCF1F-BD4A-68CE-6E79-76296C188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421FB-5644-59AC-618D-E35982B61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097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31623-770A-2E24-E065-EC74AE42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27829-9999-02B5-4D6C-8ED619515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555AF7-09C7-DF56-C2BC-300469395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EC0C5E-0BB1-4FB6-F90B-3AAFCD00A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3D3B08-96F4-4D11-CB0B-79F6515B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6BD1F5-F2DC-9E40-F081-F9CAF7B8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045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5D9F4-D3F2-291F-83A8-47B0B94B3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1FD00-FAA4-90CA-DFB4-5046F1BFD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05F9F-0445-C269-18A9-48D17832C6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EDE38E-F555-E83D-8C88-4A88351678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DEBB4A-3B37-1FD7-8A34-DA84168D1B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11330-77EC-C8D8-C3D2-77826C052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ECBA5-0F8A-E0BD-F0C8-7A905B1CD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4DFD9B-E19A-897B-58B2-F65D31922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1417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217C1-F575-AE51-4AB5-9085ADCBA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C7B7CB-4FC7-4AFB-047C-CECDB3691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D7D697-F86B-10AB-F0BC-27FEC366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42E6B8-17E1-806D-E928-2649F4EF4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556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F75788-C793-9A20-0379-2D389FCBC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363798-69FF-F416-D3AD-82CA2FAA7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D8C893-7A57-36CD-F645-5753457E9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693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76907-A1CA-7DAE-DD49-691EE37E9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81C41-23DA-74CD-961E-00C674902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4F0A6-EB73-9E41-727D-4FBACE9C2B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73874-161B-636F-D429-76C7DDCFD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734542-F277-7A2E-9046-3418624A3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8AD95A-1F75-0476-D132-900187CED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583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A8D26-01FC-674F-0FB9-130F24653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20BA30-DAD9-74ED-C8C5-A974C1743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A2624C-EA72-8D63-0EFE-2847951E13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3D2105-4D40-F1E0-6B7A-C04A59359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6DB5C-DC15-12A7-7220-6104316D8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619DB6-0652-AD71-9F09-B33C8D7EB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595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07B375-4AAE-BF84-5CEF-A0668B8D0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7F618-AFE5-C3BD-3F92-01DC80270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4BA77-045F-5FA1-CE05-1CF5264480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65687-B581-42AD-F1B2-7BA563303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DF06C-BD36-9808-044F-9044A1D24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848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E7690405-12EE-FD0D-1015-B2F7B952C561}"/>
              </a:ext>
            </a:extLst>
          </p:cNvPr>
          <p:cNvSpPr txBox="1"/>
          <p:nvPr/>
        </p:nvSpPr>
        <p:spPr>
          <a:xfrm>
            <a:off x="664309" y="205829"/>
            <a:ext cx="10800860" cy="24699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" algn="ctr">
              <a:spcBef>
                <a:spcPts val="100"/>
              </a:spcBef>
            </a:pPr>
            <a:endParaRPr lang="en-US" sz="1500" b="1" u="heavy" spc="-5" dirty="0">
              <a:solidFill>
                <a:srgbClr val="373D3F"/>
              </a:solidFill>
              <a:uFill>
                <a:solidFill>
                  <a:srgbClr val="373D3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" algn="ctr">
              <a:spcBef>
                <a:spcPts val="100"/>
              </a:spcBef>
            </a:pPr>
            <a:r>
              <a:rPr sz="1600" b="1" u="heavy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sz="1600" b="1" u="heavy" spc="-50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u="heavy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Protocols</a:t>
            </a:r>
            <a:endParaRPr lang="en-US" sz="1600" b="1" u="heavy" spc="-5" dirty="0">
              <a:solidFill>
                <a:srgbClr val="373D3F"/>
              </a:solidFill>
              <a:uFill>
                <a:solidFill>
                  <a:srgbClr val="373D3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" algn="ctr">
              <a:spcBef>
                <a:spcPts val="100"/>
              </a:spcBef>
            </a:pPr>
            <a:endParaRPr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020444" algn="just">
              <a:lnSpc>
                <a:spcPct val="143700"/>
              </a:lnSpc>
              <a:spcBef>
                <a:spcPts val="1019"/>
              </a:spcBef>
            </a:pPr>
            <a:r>
              <a:rPr sz="15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5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 is </a:t>
            </a:r>
            <a:r>
              <a:rPr sz="15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5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of rules which is used to govern all the aspects of information </a:t>
            </a:r>
            <a:r>
              <a:rPr sz="1500" spc="-29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communication.The</a:t>
            </a:r>
            <a:r>
              <a:rPr sz="15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elements of</a:t>
            </a:r>
            <a:r>
              <a:rPr sz="15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15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 are:</a:t>
            </a:r>
            <a:endParaRPr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7100" marR="5080" lvl="1" indent="-228600" algn="just">
              <a:lnSpc>
                <a:spcPct val="149700"/>
              </a:lnSpc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5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Syntax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specifies the structure or format of the data. It also specifies the order in which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presented.</a:t>
            </a:r>
            <a:endParaRPr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7100" lvl="1" indent="-228600" algn="just"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5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Semantics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specifies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bits.</a:t>
            </a:r>
            <a:endParaRPr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7100" marR="128905" lvl="1" indent="-228600" algn="just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5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5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specifies two characteristics: When</a:t>
            </a:r>
            <a:r>
              <a:rPr sz="15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should be sent and how fast it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sent.</a:t>
            </a:r>
            <a:endParaRPr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AD55F59E-FCA0-3B6F-DF30-F7E98971CDD5}"/>
              </a:ext>
            </a:extLst>
          </p:cNvPr>
          <p:cNvSpPr txBox="1"/>
          <p:nvPr/>
        </p:nvSpPr>
        <p:spPr>
          <a:xfrm>
            <a:off x="601786" y="3800999"/>
            <a:ext cx="10800860" cy="23144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80645" indent="-228600" algn="just">
              <a:lnSpc>
                <a:spcPct val="143700"/>
              </a:lnSpc>
              <a:spcBef>
                <a:spcPts val="100"/>
              </a:spcBef>
              <a:buChar char="●"/>
              <a:tabLst>
                <a:tab pos="240665" algn="l"/>
                <a:tab pos="241300" algn="l"/>
              </a:tabLst>
            </a:pPr>
            <a:r>
              <a:rPr sz="15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DHCP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DHCP is the </a:t>
            </a:r>
            <a:r>
              <a:rPr sz="15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Host Configuration Protocol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is an application layer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 used to auto-configure devices on IP networks enabling them to use the TCP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UDP-based protocols. The DHCP servers auto-assign the IPs and other network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configurations to the devices individually which enables them to communicate over the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 network. It helps to get the subnet mask, IP address and helps to resolve the DNS. It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</a:t>
            </a:r>
            <a:r>
              <a:rPr sz="15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 67 by default.</a:t>
            </a:r>
            <a:endParaRPr lang="en-US" sz="1500" spc="-5" dirty="0">
              <a:solidFill>
                <a:srgbClr val="373D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80645" indent="-228600" algn="just">
              <a:lnSpc>
                <a:spcPct val="143700"/>
              </a:lnSpc>
              <a:spcBef>
                <a:spcPts val="100"/>
              </a:spcBef>
              <a:buChar char="●"/>
              <a:tabLst>
                <a:tab pos="240665" algn="l"/>
                <a:tab pos="241300" algn="l"/>
              </a:tabLst>
            </a:pPr>
            <a:endParaRPr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indent="-228600" algn="just">
              <a:lnSpc>
                <a:spcPct val="143700"/>
              </a:lnSpc>
              <a:buChar char="●"/>
              <a:tabLst>
                <a:tab pos="241300" algn="l"/>
              </a:tabLst>
            </a:pPr>
            <a:r>
              <a:rPr sz="15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FTP</a:t>
            </a:r>
            <a:r>
              <a:rPr sz="15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FTP is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5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sz="1500" b="1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 </a:t>
            </a:r>
            <a:r>
              <a:rPr sz="15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Protocol.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an application layer protocol used to transfer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files and data reliably and </a:t>
            </a:r>
            <a:r>
              <a:rPr sz="15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efficiently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hosts. It can also be used to download files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sz="15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 servers to your </a:t>
            </a:r>
            <a:r>
              <a:rPr sz="1500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computer.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uses port 27 by default.</a:t>
            </a:r>
            <a:endParaRPr lang="en-US" sz="1500" spc="-5" dirty="0">
              <a:solidFill>
                <a:srgbClr val="373D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629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2B9CAA83-49C4-2232-B245-EF339D7E30B6}"/>
              </a:ext>
            </a:extLst>
          </p:cNvPr>
          <p:cNvSpPr txBox="1"/>
          <p:nvPr/>
        </p:nvSpPr>
        <p:spPr>
          <a:xfrm>
            <a:off x="633045" y="454571"/>
            <a:ext cx="11136923" cy="45695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 algn="just">
              <a:lnSpc>
                <a:spcPct val="143700"/>
              </a:lnSpc>
              <a:buChar char="●"/>
              <a:tabLst>
                <a:tab pos="241300" algn="l"/>
              </a:tabLst>
            </a:pP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27000" indent="-228600" algn="just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r>
              <a:rPr lang="en-US" sz="15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ICMP</a:t>
            </a:r>
            <a:r>
              <a:rPr lang="en-US" sz="15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ICMP is the </a:t>
            </a:r>
            <a:r>
              <a:rPr lang="en-US" sz="15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Internet Control Message Protocol. </a:t>
            </a:r>
            <a:r>
              <a:rPr lang="en-US"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US"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layer protocol </a:t>
            </a:r>
            <a:r>
              <a:rPr lang="en-US"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error handling. It is mainly used by network devices like routers for diagnosing </a:t>
            </a:r>
            <a:r>
              <a:rPr lang="en-US"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network connection issues and crucial for error reporting and testing if the data is </a:t>
            </a:r>
            <a:r>
              <a:rPr lang="en-US"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</a:t>
            </a:r>
            <a:r>
              <a:rPr lang="en-US" sz="15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preferred destination in</a:t>
            </a:r>
            <a:r>
              <a:rPr lang="en-US" sz="15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time. It uses port </a:t>
            </a:r>
            <a:r>
              <a:rPr lang="en-US"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5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default.</a:t>
            </a:r>
          </a:p>
          <a:p>
            <a:pPr marL="241300" marR="127000" indent="-228600" algn="just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endParaRPr lang="en-US" sz="1500" spc="-5" dirty="0">
              <a:solidFill>
                <a:srgbClr val="373D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03505" indent="-228600" algn="just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r>
              <a:rPr sz="15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ARP</a:t>
            </a:r>
            <a:r>
              <a:rPr sz="15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ARP is </a:t>
            </a:r>
            <a:r>
              <a:rPr sz="15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 Resolution Protocol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is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network-level protocol used to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logical address i.e. IP address to the device's physical address i.e. MAC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address. It can also be used to get the MAC address of devices when they are trying to </a:t>
            </a:r>
            <a:r>
              <a:rPr sz="15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communicate</a:t>
            </a:r>
            <a:r>
              <a:rPr sz="15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the local network.</a:t>
            </a:r>
            <a:endParaRPr lang="en-US" sz="1500" spc="-5" dirty="0">
              <a:solidFill>
                <a:srgbClr val="373D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03505" indent="-228600" algn="just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endParaRPr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61925" indent="-228600" algn="just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r>
              <a:rPr sz="15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RIP</a:t>
            </a:r>
            <a:r>
              <a:rPr sz="150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RIP stands for Routing Information Protocol. It is accessed by the routers to send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from one network to </a:t>
            </a:r>
            <a:r>
              <a:rPr sz="1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another.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RIP</a:t>
            </a:r>
            <a:r>
              <a:rPr sz="15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dynamic</a:t>
            </a:r>
            <a:r>
              <a:rPr sz="15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protocol which is used to find the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route from source to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destination over </a:t>
            </a:r>
            <a:r>
              <a:rPr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by using the</a:t>
            </a:r>
            <a:r>
              <a:rPr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hop count</a:t>
            </a:r>
            <a:endParaRPr lang="en-US" sz="15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61925" algn="just">
              <a:lnSpc>
                <a:spcPct val="143700"/>
              </a:lnSpc>
              <a:tabLst>
                <a:tab pos="240665" algn="l"/>
                <a:tab pos="241300" algn="l"/>
              </a:tabLst>
            </a:pPr>
            <a:r>
              <a:rPr lang="en-US"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algorithm. Routers use this protocol to exchange the network topology information. This </a:t>
            </a:r>
            <a:r>
              <a:rPr lang="en-US" sz="15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  <a:r>
              <a:rPr lang="en-US"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 by small</a:t>
            </a:r>
            <a:r>
              <a:rPr lang="en-US" sz="1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	medium-	sized networks.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61925">
              <a:lnSpc>
                <a:spcPct val="143700"/>
              </a:lnSpc>
              <a:tabLst>
                <a:tab pos="240665" algn="l"/>
                <a:tab pos="241300" algn="l"/>
              </a:tabLst>
            </a:pP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835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05950C7F-3330-29BA-C88A-E86206EBEC61}"/>
              </a:ext>
            </a:extLst>
          </p:cNvPr>
          <p:cNvSpPr txBox="1"/>
          <p:nvPr/>
        </p:nvSpPr>
        <p:spPr>
          <a:xfrm>
            <a:off x="664308" y="305465"/>
            <a:ext cx="10738337" cy="2161361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41300" indent="-228600">
              <a:spcBef>
                <a:spcPts val="675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MAC</a:t>
            </a:r>
            <a:r>
              <a:rPr sz="1400" b="1" u="sng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400" b="1" u="sng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b="1" u="sng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sz="1400" b="1" u="sng" spc="-3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400" b="1" u="sng" spc="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(Imp)</a:t>
            </a:r>
            <a:r>
              <a:rPr sz="1400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46355" lvl="1">
              <a:lnSpc>
                <a:spcPct val="143700"/>
              </a:lnSpc>
              <a:buClr>
                <a:srgbClr val="373D3F"/>
              </a:buClr>
              <a:buAutoNum type="arabicPeriod"/>
              <a:tabLst>
                <a:tab pos="396875" algn="l"/>
              </a:tabLst>
            </a:pP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MAC (Media Access Control) Address and IP Address are used to </a:t>
            </a: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uniquely </a:t>
            </a:r>
            <a:r>
              <a:rPr sz="1400" b="1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 </a:t>
            </a:r>
            <a:r>
              <a:rPr sz="1400" b="1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 on the internet.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 </a:t>
            </a:r>
            <a:r>
              <a:rPr sz="1400" spc="-1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Card’s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Manufacturer provides the MAC Address, </a:t>
            </a:r>
            <a:r>
              <a:rPr sz="1400" spc="-29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othe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han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Interne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Servic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sz="1400" spc="-8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buAutoNum type="arabicPeriod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lvl="1">
              <a:lnSpc>
                <a:spcPct val="143700"/>
              </a:lnSpc>
              <a:spcBef>
                <a:spcPts val="1019"/>
              </a:spcBef>
              <a:buFont typeface="Arial MT"/>
              <a:buAutoNum type="arabicPeriod"/>
              <a:tabLst>
                <a:tab pos="396875" algn="l"/>
              </a:tabLst>
            </a:pP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difference between MAC and IP address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that MAC Address is used to </a:t>
            </a:r>
            <a:r>
              <a:rPr sz="1400" spc="-29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ensure the physical address of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1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computer.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uniquely identifies the devices on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network. While IP addresses are used to uniquely identify the connection of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sz="1400" spc="-1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device taking part in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1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4320D4A4-959B-F82D-6A43-80376F33F9CB}"/>
              </a:ext>
            </a:extLst>
          </p:cNvPr>
          <p:cNvSpPr txBox="1"/>
          <p:nvPr/>
        </p:nvSpPr>
        <p:spPr>
          <a:xfrm>
            <a:off x="664308" y="3061807"/>
            <a:ext cx="10738336" cy="917879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241300" indent="-228600">
              <a:spcBef>
                <a:spcPts val="234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Ipconfig</a:t>
            </a:r>
            <a:r>
              <a:rPr sz="1400" b="1" u="sng" spc="-3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Ifconfig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1435" lvl="1">
              <a:lnSpc>
                <a:spcPct val="110200"/>
              </a:lnSpc>
              <a:buAutoNum type="arabicPeriod"/>
              <a:tabLst>
                <a:tab pos="396875" algn="l"/>
              </a:tabLst>
            </a:pP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Ipconfig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 Protocol Configuration, It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 used in Microsoft operating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view and configure network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5"/>
              </a:spcBef>
              <a:buFont typeface="Arial MT"/>
              <a:buAutoNum type="arabicPeriod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lvl="1">
              <a:lnSpc>
                <a:spcPct val="110200"/>
              </a:lnSpc>
              <a:buAutoNum type="arabicPeriod"/>
              <a:tabLst>
                <a:tab pos="396875" algn="l"/>
              </a:tabLst>
            </a:pP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Ifconfig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 Configuration, It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 used in MAC, Linux, UNIX operating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view and configure network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444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567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MT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Suresh Hulageri</dc:creator>
  <cp:lastModifiedBy>Suresh Hulageri</cp:lastModifiedBy>
  <cp:revision>2</cp:revision>
  <dcterms:created xsi:type="dcterms:W3CDTF">2023-11-27T11:16:26Z</dcterms:created>
  <dcterms:modified xsi:type="dcterms:W3CDTF">2023-11-27T13:50:19Z</dcterms:modified>
</cp:coreProperties>
</file>