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125" d="100"/>
          <a:sy n="125" d="100"/>
        </p:scale>
        <p:origin x="524" y="-5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419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3026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489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006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7317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2530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7966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86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3667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407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536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363E7-AE89-455C-A53F-153650DC8279}" type="datetimeFigureOut">
              <a:rPr lang="en-IN" smtClean="0"/>
              <a:t>24-11-2023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E70D0-E350-4979-88AC-18588D9E7F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5498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8922" y="375139"/>
            <a:ext cx="8247913" cy="4160836"/>
          </a:xfrm>
          <a:prstGeom prst="rect">
            <a:avLst/>
          </a:prstGeom>
        </p:spPr>
        <p:txBody>
          <a:bodyPr vert="horz" wrap="square" lIns="0" tIns="6494" rIns="0" bIns="0" rtlCol="0">
            <a:spAutoFit/>
          </a:bodyPr>
          <a:lstStyle/>
          <a:p>
            <a:pPr marR="96113" algn="ctr">
              <a:spcBef>
                <a:spcPts val="51"/>
              </a:spcBef>
            </a:pPr>
            <a:r>
              <a:rPr sz="1600" b="1" spc="-44" dirty="0">
                <a:latin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sz="1600" b="1" spc="-71" dirty="0">
                <a:latin typeface="Aptos" panose="020B0004020202020204" pitchFamily="34" charset="0"/>
                <a:cs typeface="Times New Roman" panose="02020603050405020304" pitchFamily="18" charset="0"/>
              </a:rPr>
              <a:t>o</a:t>
            </a:r>
            <a:r>
              <a:rPr sz="1600" b="1" spc="-92" dirty="0">
                <a:latin typeface="Aptos" panose="020B0004020202020204" pitchFamily="34" charset="0"/>
                <a:cs typeface="Times New Roman" panose="02020603050405020304" pitchFamily="18" charset="0"/>
              </a:rPr>
              <a:t>m</a:t>
            </a:r>
            <a:r>
              <a:rPr sz="1600" b="1" spc="-67" dirty="0">
                <a:latin typeface="Aptos" panose="020B0004020202020204" pitchFamily="34" charset="0"/>
                <a:cs typeface="Times New Roman" panose="02020603050405020304" pitchFamily="18" charset="0"/>
              </a:rPr>
              <a:t>p</a:t>
            </a:r>
            <a:r>
              <a:rPr sz="1600" b="1" spc="-74" dirty="0">
                <a:latin typeface="Aptos" panose="020B0004020202020204" pitchFamily="34" charset="0"/>
                <a:cs typeface="Times New Roman" panose="02020603050405020304" pitchFamily="18" charset="0"/>
              </a:rPr>
              <a:t>u</a:t>
            </a:r>
            <a:r>
              <a:rPr sz="1600" b="1" spc="-38" dirty="0">
                <a:latin typeface="Aptos" panose="020B0004020202020204" pitchFamily="34" charset="0"/>
                <a:cs typeface="Times New Roman" panose="02020603050405020304" pitchFamily="18" charset="0"/>
              </a:rPr>
              <a:t>t</a:t>
            </a:r>
            <a:r>
              <a:rPr sz="1600" b="1" spc="-89" dirty="0">
                <a:latin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sz="1600" b="1" spc="-38" dirty="0">
                <a:latin typeface="Aptos" panose="020B0004020202020204" pitchFamily="34" charset="0"/>
                <a:cs typeface="Times New Roman" panose="02020603050405020304" pitchFamily="18" charset="0"/>
              </a:rPr>
              <a:t>r </a:t>
            </a:r>
            <a:r>
              <a:rPr sz="1600" b="1" spc="-92" dirty="0">
                <a:latin typeface="Aptos" panose="020B0004020202020204" pitchFamily="34" charset="0"/>
                <a:cs typeface="Times New Roman" panose="02020603050405020304" pitchFamily="18" charset="0"/>
              </a:rPr>
              <a:t>N</a:t>
            </a:r>
            <a:r>
              <a:rPr sz="1600" b="1" spc="-89" dirty="0">
                <a:latin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sz="1600" b="1" spc="-38" dirty="0">
                <a:latin typeface="Aptos" panose="020B0004020202020204" pitchFamily="34" charset="0"/>
                <a:cs typeface="Times New Roman" panose="02020603050405020304" pitchFamily="18" charset="0"/>
              </a:rPr>
              <a:t>t</a:t>
            </a:r>
            <a:r>
              <a:rPr sz="1600" b="1" spc="-156" dirty="0">
                <a:latin typeface="Aptos" panose="020B0004020202020204" pitchFamily="34" charset="0"/>
                <a:cs typeface="Times New Roman" panose="02020603050405020304" pitchFamily="18" charset="0"/>
              </a:rPr>
              <a:t>w</a:t>
            </a:r>
            <a:r>
              <a:rPr sz="1600" b="1" spc="-71" dirty="0">
                <a:latin typeface="Aptos" panose="020B0004020202020204" pitchFamily="34" charset="0"/>
                <a:cs typeface="Times New Roman" panose="02020603050405020304" pitchFamily="18" charset="0"/>
              </a:rPr>
              <a:t>o</a:t>
            </a:r>
            <a:r>
              <a:rPr sz="1600" b="1" spc="-41" dirty="0">
                <a:latin typeface="Aptos" panose="020B0004020202020204" pitchFamily="34" charset="0"/>
                <a:cs typeface="Times New Roman" panose="02020603050405020304" pitchFamily="18" charset="0"/>
              </a:rPr>
              <a:t>r</a:t>
            </a:r>
            <a:r>
              <a:rPr sz="1600" b="1" spc="-11" dirty="0">
                <a:latin typeface="Aptos" panose="020B0004020202020204" pitchFamily="34" charset="0"/>
                <a:cs typeface="Times New Roman" panose="02020603050405020304" pitchFamily="18" charset="0"/>
              </a:rPr>
              <a:t>k</a:t>
            </a:r>
            <a:r>
              <a:rPr sz="1600" b="1" spc="-8" dirty="0">
                <a:latin typeface="Aptos" panose="020B0004020202020204" pitchFamily="34" charset="0"/>
                <a:cs typeface="Times New Roman" panose="02020603050405020304" pitchFamily="18" charset="0"/>
              </a:rPr>
              <a:t>s</a:t>
            </a:r>
            <a:endParaRPr sz="16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28"/>
              </a:spcBef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3389" marR="11690" indent="-116894">
              <a:lnSpc>
                <a:spcPct val="110200"/>
              </a:lnSpc>
              <a:buFont typeface="Arial MT"/>
              <a:buChar char="●"/>
              <a:tabLst>
                <a:tab pos="123064" algn="l"/>
                <a:tab pos="123389" algn="l"/>
              </a:tabLst>
            </a:pPr>
            <a:r>
              <a:rPr sz="1400" b="1" u="sng" spc="-2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sz="1400" b="1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of devices that are connected with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media link. In </a:t>
            </a:r>
            <a:r>
              <a:rPr sz="1400" spc="-1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network, two or more nodes are connected by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link or two or more networks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connected by one or more nodes.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of devices connected to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to allow the sharing of data.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8"/>
              </a:spcBef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3389" marR="130532" indent="-116894">
              <a:lnSpc>
                <a:spcPct val="110200"/>
              </a:lnSpc>
              <a:buChar char="●"/>
              <a:tabLst>
                <a:tab pos="123064" algn="l"/>
                <a:tab pos="123389" algn="l"/>
              </a:tabLst>
            </a:pPr>
            <a:r>
              <a:rPr sz="1400" b="1" u="sng" spc="-2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Network </a:t>
            </a:r>
            <a:r>
              <a:rPr sz="1400" b="1" u="sng" spc="-8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Topology</a:t>
            </a:r>
            <a:r>
              <a:rPr sz="1400" b="1" u="sng" spc="-8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2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topology specifies the layout of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network. It </a:t>
            </a:r>
            <a:r>
              <a:rPr sz="1400" spc="-15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shows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devices and cables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connected to each </a:t>
            </a:r>
            <a:r>
              <a:rPr sz="1400" spc="-8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20"/>
              </a:spcBef>
              <a:buFont typeface="Arial"/>
              <a:buChar char="●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3389"/>
            <a:r>
              <a:rPr sz="1400" b="1" u="sng" spc="-11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US" sz="1400" b="1" u="sng" spc="-11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sz="1400" b="1" u="sng" spc="-13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2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b="1" u="sng" spc="-11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2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sz="1400" b="1" u="sng" spc="-11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8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Topology</a:t>
            </a:r>
            <a:r>
              <a:rPr sz="1400" b="1" u="sng" spc="-13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78" lvl="1" indent="-116894">
              <a:spcBef>
                <a:spcPts val="69"/>
              </a:spcBef>
              <a:buFont typeface="Arial MT"/>
              <a:buChar char="●"/>
              <a:tabLst>
                <a:tab pos="356853" algn="l"/>
                <a:tab pos="357178" algn="l"/>
              </a:tabLst>
            </a:pPr>
            <a:r>
              <a:rPr sz="1400" b="1" spc="-2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</a:t>
            </a:r>
            <a:r>
              <a:rPr sz="1400" b="1" spc="-26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0967" marR="37991" lvl="2" indent="-116894">
              <a:lnSpc>
                <a:spcPct val="110200"/>
              </a:lnSpc>
              <a:buChar char="●"/>
              <a:tabLst>
                <a:tab pos="590642" algn="l"/>
                <a:tab pos="590967" algn="l"/>
              </a:tabLst>
            </a:pP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topology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topology in which all the nodes are connected </a:t>
            </a:r>
            <a:r>
              <a:rPr sz="1400" spc="-1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single device known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central device.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0967" marR="2598" lvl="2" indent="-116894">
              <a:lnSpc>
                <a:spcPct val="110200"/>
              </a:lnSpc>
              <a:buChar char="●"/>
              <a:tabLst>
                <a:tab pos="590642" algn="l"/>
                <a:tab pos="590967" algn="l"/>
              </a:tabLst>
            </a:pP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topology requires more cable compared to other topologies.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Therefore, it is more robust as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failure in one cable will only disconnect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1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connected to this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0967" lvl="2" indent="-116894">
              <a:spcBef>
                <a:spcPts val="69"/>
              </a:spcBef>
              <a:buChar char="●"/>
              <a:tabLst>
                <a:tab pos="590642" algn="l"/>
                <a:tab pos="590967" algn="l"/>
              </a:tabLst>
            </a:pP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damaged, then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0967" marR="224698" lvl="2" indent="-116894">
              <a:lnSpc>
                <a:spcPct val="110200"/>
              </a:lnSpc>
              <a:buChar char="●"/>
              <a:tabLst>
                <a:tab pos="590642" algn="l"/>
                <a:tab pos="590967" algn="l"/>
              </a:tabLst>
            </a:pP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topology is very easy to install, manage and troubleshoot. It is </a:t>
            </a:r>
            <a:r>
              <a:rPr sz="1400" spc="-1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commonly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in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office </a:t>
            </a:r>
            <a:r>
              <a:rPr sz="1400" spc="-2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home networks.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60EB92-F73E-1473-71DB-7D5B8A27C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422" y="4417365"/>
            <a:ext cx="3974134" cy="22281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DBBD9F44-2666-436B-02BE-312A7D3FA09A}"/>
              </a:ext>
            </a:extLst>
          </p:cNvPr>
          <p:cNvSpPr txBox="1"/>
          <p:nvPr/>
        </p:nvSpPr>
        <p:spPr>
          <a:xfrm>
            <a:off x="596344" y="494107"/>
            <a:ext cx="8073770" cy="12182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>
              <a:lnSpc>
                <a:spcPct val="143700"/>
              </a:lnSpc>
              <a:spcBef>
                <a:spcPts val="100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IPv4 Address</a:t>
            </a:r>
            <a:r>
              <a:rPr sz="1400" b="1" u="sng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IP address is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32-bit dynamic address of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node in the network. An </a:t>
            </a:r>
            <a:r>
              <a:rPr sz="1400" spc="-29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IPv4 address has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octets of 8-bit each with each number with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up to 255. IPv4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classes are 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differentiated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based on the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hosts it supports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network.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five types of IPv4 classes and are based on the first octet of IP addresses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classified as Class</a:t>
            </a:r>
            <a:r>
              <a:rPr sz="1400" spc="-6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B, C, D,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E.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ject 4">
            <a:extLst>
              <a:ext uri="{FF2B5EF4-FFF2-40B4-BE49-F238E27FC236}">
                <a16:creationId xmlns:a16="http://schemas.microsoft.com/office/drawing/2014/main" id="{71F3194B-8ECE-FC64-0101-4B47D6ECA0C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8393" y="2283518"/>
            <a:ext cx="7241159" cy="210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66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1F47E595-9134-C2C4-74F0-70FD8D10BDA1}"/>
              </a:ext>
            </a:extLst>
          </p:cNvPr>
          <p:cNvSpPr txBox="1"/>
          <p:nvPr/>
        </p:nvSpPr>
        <p:spPr>
          <a:xfrm>
            <a:off x="661193" y="1119452"/>
            <a:ext cx="8369342" cy="1641346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234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Ring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98500" marR="5080" lvl="1" indent="-228600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Ring topology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topology in which nodes are exactly connected to two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nodes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thus,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forming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continuous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 for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transmission.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>
              <a:lnSpc>
                <a:spcPct val="100000"/>
              </a:lnSpc>
              <a:spcBef>
                <a:spcPts val="135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any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server to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connectivity among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nodes.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>
              <a:lnSpc>
                <a:spcPct val="100000"/>
              </a:lnSpc>
              <a:spcBef>
                <a:spcPts val="130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damaged, then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520065" lvl="1" indent="-228600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Ring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 is very rarely used as it is expensive, 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install and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>
              <a:lnSpc>
                <a:spcPct val="100000"/>
              </a:lnSpc>
              <a:spcBef>
                <a:spcPts val="135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Ring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SONET</a:t>
            </a:r>
            <a:r>
              <a:rPr sz="1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network,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SDH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network,</a:t>
            </a:r>
            <a:r>
              <a:rPr sz="14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B18052-C7B0-070C-E2EB-87CF9A2BB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43" y="3429000"/>
            <a:ext cx="4186699" cy="257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53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036C56AB-70EE-71CE-E365-064A1E998286}"/>
              </a:ext>
            </a:extLst>
          </p:cNvPr>
          <p:cNvSpPr txBox="1"/>
          <p:nvPr/>
        </p:nvSpPr>
        <p:spPr>
          <a:xfrm>
            <a:off x="676435" y="869230"/>
            <a:ext cx="7987004" cy="1650066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280035" indent="-267970">
              <a:lnSpc>
                <a:spcPct val="100000"/>
              </a:lnSpc>
              <a:spcBef>
                <a:spcPts val="234"/>
              </a:spcBef>
              <a:buFont typeface="Arial MT"/>
              <a:buChar char="●"/>
              <a:tabLst>
                <a:tab pos="279400" algn="l"/>
                <a:tab pos="28067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191135" lvl="1" indent="-228600" algn="just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 topology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topology in which all the nodes are connected to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known as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central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or bus.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5080" lvl="1" indent="-228600" algn="just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acts as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shared communication medium, i.e., if any device wants to send the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to other devices, then it will send the data over the bus which in turn sends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to all the attached devices.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37235" lvl="1" indent="-267970" algn="just">
              <a:lnSpc>
                <a:spcPct val="100000"/>
              </a:lnSpc>
              <a:spcBef>
                <a:spcPts val="135"/>
              </a:spcBef>
              <a:buAutoNum type="arabicPeriod"/>
              <a:tabLst>
                <a:tab pos="73787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useful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 algn="just">
              <a:lnSpc>
                <a:spcPct val="100000"/>
              </a:lnSpc>
              <a:spcBef>
                <a:spcPts val="130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damaged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fails.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bus topology | MPLS NET">
            <a:extLst>
              <a:ext uri="{FF2B5EF4-FFF2-40B4-BE49-F238E27FC236}">
                <a16:creationId xmlns:a16="http://schemas.microsoft.com/office/drawing/2014/main" id="{D23DC490-0F38-3FD2-2ADE-6479F9AFE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817" y="3192994"/>
            <a:ext cx="59245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099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A55CD326-0229-1AF4-8D34-F14EF5722A50}"/>
              </a:ext>
            </a:extLst>
          </p:cNvPr>
          <p:cNvSpPr txBox="1"/>
          <p:nvPr/>
        </p:nvSpPr>
        <p:spPr>
          <a:xfrm>
            <a:off x="676437" y="811068"/>
            <a:ext cx="8127166" cy="2606738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234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98500" marR="360045" lvl="1" indent="-228600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topology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topology in which all the nodes are individually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connected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other nodes.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57785" lvl="1" indent="-228600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does not need any central switch or hub to control the connectivity among the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5080" lvl="1" indent="-228600">
              <a:lnSpc>
                <a:spcPct val="110200"/>
              </a:lnSpc>
              <a:buFont typeface="Arial MT"/>
              <a:buAutoNum type="arabicPeriod"/>
              <a:tabLst>
                <a:tab pos="6985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topology is categorized into two parts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u="heavy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Fully connected mesh topology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topology,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nodes are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connected to each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other.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u="heavy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Partially connected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u="heavy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sz="1400" u="heavy" spc="-1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u="heavy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topology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 this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topology,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nodes are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connected to each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120014" lvl="1" indent="-228600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robust as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failure in one cable will only disconnect the specified computer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connected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this cable.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99060" lvl="1" indent="-228600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topology is rarely used as installation and configuration are 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connectivity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gets more.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>
              <a:lnSpc>
                <a:spcPct val="100000"/>
              </a:lnSpc>
              <a:spcBef>
                <a:spcPts val="135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Cabling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bulk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wiring.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Network Topologies">
            <a:extLst>
              <a:ext uri="{FF2B5EF4-FFF2-40B4-BE49-F238E27FC236}">
                <a16:creationId xmlns:a16="http://schemas.microsoft.com/office/drawing/2014/main" id="{494F1287-F343-4093-5169-1B8E9D018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079" y="3537946"/>
            <a:ext cx="3665004" cy="301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570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833C6605-3824-C0C1-7F4B-732CF80E84DE}"/>
              </a:ext>
            </a:extLst>
          </p:cNvPr>
          <p:cNvSpPr txBox="1"/>
          <p:nvPr/>
        </p:nvSpPr>
        <p:spPr>
          <a:xfrm>
            <a:off x="607375" y="1170690"/>
            <a:ext cx="8129482" cy="1869934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234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Tree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98500" marR="136525" lvl="1" indent="-228600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combination 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and bus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topology.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also known as the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expanded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>
              <a:lnSpc>
                <a:spcPct val="100000"/>
              </a:lnSpc>
              <a:spcBef>
                <a:spcPts val="135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tree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topology,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networks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connected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single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>
              <a:lnSpc>
                <a:spcPct val="100000"/>
              </a:lnSpc>
              <a:spcBef>
                <a:spcPts val="130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Ethernet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protocol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topology.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5080" lvl="1" indent="-228600" algn="just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this, the whole network is divided into segments known as star networks which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easily maintained. If one segment is damaged, there is no 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other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segments.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476250" lvl="1" indent="-228600" algn="just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Tree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 depends on the "main bus," and if it breaks, then the whole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gets damaged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Tree topology | Networking, Topology, Computer network">
            <a:extLst>
              <a:ext uri="{FF2B5EF4-FFF2-40B4-BE49-F238E27FC236}">
                <a16:creationId xmlns:a16="http://schemas.microsoft.com/office/drawing/2014/main" id="{8A28991D-8C9D-441F-127D-19B8DBAB3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291" y="3610880"/>
            <a:ext cx="4413290" cy="309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133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E990FA13-3A6A-C6B0-6CA2-0C8581FCE9EC}"/>
              </a:ext>
            </a:extLst>
          </p:cNvPr>
          <p:cNvSpPr txBox="1"/>
          <p:nvPr/>
        </p:nvSpPr>
        <p:spPr>
          <a:xfrm>
            <a:off x="683111" y="779716"/>
            <a:ext cx="8107143" cy="1184811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234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98500" marR="330200" lvl="1" indent="-228600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topology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combination of 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topologies to form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resulting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86995" lvl="1" indent="-228600">
              <a:lnSpc>
                <a:spcPct val="110200"/>
              </a:lnSpc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star topology is connected with another star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topology,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it remains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topology.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 star topology is connected with 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topology,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then it becomes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>
              <a:lnSpc>
                <a:spcPct val="100000"/>
              </a:lnSpc>
              <a:spcBef>
                <a:spcPts val="135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flexibility as 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implemented in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network environment.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What is Hybrid Topology ? - hiTechMV">
            <a:extLst>
              <a:ext uri="{FF2B5EF4-FFF2-40B4-BE49-F238E27FC236}">
                <a16:creationId xmlns:a16="http://schemas.microsoft.com/office/drawing/2014/main" id="{04152C8F-4813-E3E0-1496-12B676913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234" y="2735497"/>
            <a:ext cx="3945261" cy="299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895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8017A893-2E41-00A0-B2F7-3B2CBC0DC94D}"/>
              </a:ext>
            </a:extLst>
          </p:cNvPr>
          <p:cNvSpPr txBox="1"/>
          <p:nvPr/>
        </p:nvSpPr>
        <p:spPr>
          <a:xfrm>
            <a:off x="609693" y="805941"/>
            <a:ext cx="8000351" cy="469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>
              <a:lnSpc>
                <a:spcPct val="110200"/>
              </a:lnSpc>
              <a:spcBef>
                <a:spcPts val="100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sz="1400" b="1" u="sng" spc="-2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Types 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of Networks</a:t>
            </a:r>
            <a:r>
              <a:rPr sz="1400" b="1" u="sng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(Imp)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Networks can be divided on the basis of area of </a:t>
            </a:r>
            <a:r>
              <a:rPr sz="1400" spc="-29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distribution.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E814AEF-3EBA-2D8B-9C9A-805150F9130C}"/>
              </a:ext>
            </a:extLst>
          </p:cNvPr>
          <p:cNvSpPr txBox="1"/>
          <p:nvPr/>
        </p:nvSpPr>
        <p:spPr>
          <a:xfrm>
            <a:off x="776553" y="1763640"/>
            <a:ext cx="7786769" cy="4568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185420" indent="-228600">
              <a:lnSpc>
                <a:spcPct val="110200"/>
              </a:lnSpc>
              <a:spcBef>
                <a:spcPts val="100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 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(Personal Area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Network)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range limit is up to 10 meters. It is created for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use. </a:t>
            </a:r>
            <a:r>
              <a:rPr sz="1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Generally,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devices are connected to this network. For example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computers,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telephones, fax, printers, etc.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359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(Local</a:t>
            </a:r>
            <a:r>
              <a:rPr sz="14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Network)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used for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small geographical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like 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office,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>
              <a:lnSpc>
                <a:spcPct val="100000"/>
              </a:lnSpc>
              <a:spcBef>
                <a:spcPts val="655"/>
              </a:spcBef>
            </a:pP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hospital,</a:t>
            </a:r>
            <a:r>
              <a:rPr sz="14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school,</a:t>
            </a:r>
            <a:r>
              <a:rPr sz="1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 (House Area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Network)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actually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 that is used within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house and used to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homely devices like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computers, phones,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printers, etc.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20320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(Campus Area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Network)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connection of devices within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campus area which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links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other departments of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organization within 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campus.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307975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 (Metropolitan Area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Network)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used to connect the devices which span to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cities like metropolitan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cities over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wide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geographical area.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45085" indent="-228600">
              <a:lnSpc>
                <a:spcPct val="149700"/>
              </a:lnSpc>
              <a:spcBef>
                <a:spcPts val="450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WAN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(Wide 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Network)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used over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wide geographical location that may range </a:t>
            </a:r>
            <a:r>
              <a:rPr sz="1400" spc="-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 cities and countries.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 MT"/>
              <a:buChar char="●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(Global</a:t>
            </a:r>
            <a:r>
              <a:rPr sz="14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Network)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uses satellites to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 devices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the</a:t>
            </a:r>
            <a:r>
              <a:rPr sz="1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area.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450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CC486D02-DF87-2F89-8AA2-5CE95DF3AB75}"/>
              </a:ext>
            </a:extLst>
          </p:cNvPr>
          <p:cNvSpPr txBox="1"/>
          <p:nvPr/>
        </p:nvSpPr>
        <p:spPr>
          <a:xfrm>
            <a:off x="736508" y="293161"/>
            <a:ext cx="7846838" cy="44448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182880" indent="-228600">
              <a:lnSpc>
                <a:spcPct val="149700"/>
              </a:lnSpc>
              <a:spcBef>
                <a:spcPts val="100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VPN </a:t>
            </a:r>
            <a:r>
              <a:rPr sz="1400" b="1" u="sng" spc="-1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(Virtual</a:t>
            </a:r>
            <a:r>
              <a:rPr sz="1400" b="1" u="sng" spc="-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Private Network)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or the 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Virtual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Private Network is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private </a:t>
            </a:r>
            <a:r>
              <a:rPr sz="1400" spc="-2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 </a:t>
            </a:r>
            <a:r>
              <a:rPr sz="1400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(Wide Area Network) built on the internet. It allows the creation of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secured tunnel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(protected network) between 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networks using the internet (public network). By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the VPN,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client can connect to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1400" spc="-1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organization’s</a:t>
            </a:r>
            <a:r>
              <a:rPr sz="1400" spc="-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network </a:t>
            </a:r>
            <a:r>
              <a:rPr sz="1400" spc="-1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remotely.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har char="●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Char char="●"/>
              <a:tabLst>
                <a:tab pos="240665" algn="l"/>
                <a:tab pos="241300" algn="l"/>
              </a:tabLst>
            </a:pP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  <a:r>
              <a:rPr sz="1400" b="1" u="sng" spc="-30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1400" b="1" u="sng" spc="-2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u="sng" spc="-5" dirty="0">
                <a:solidFill>
                  <a:srgbClr val="373D3F"/>
                </a:solidFill>
                <a:uFill>
                  <a:solidFill>
                    <a:srgbClr val="373D3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VPN</a:t>
            </a:r>
            <a:r>
              <a:rPr sz="1400" b="1" u="sng" spc="-25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srgbClr val="373D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15240" lvl="1" indent="-228600">
              <a:lnSpc>
                <a:spcPct val="149700"/>
              </a:lnSpc>
              <a:spcBef>
                <a:spcPts val="450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is used to connect 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offices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geographical locations remotely and is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cheaper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compared to </a:t>
            </a:r>
            <a:r>
              <a:rPr sz="1400" spc="-2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382270" lvl="1" indent="-228600">
              <a:lnSpc>
                <a:spcPct val="149700"/>
              </a:lnSpc>
              <a:spcBef>
                <a:spcPts val="450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is used for secure transactions and confidential data transfer between </a:t>
            </a:r>
            <a:r>
              <a:rPr sz="1400" spc="-29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offices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located in 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geographical locations.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marR="5080" lvl="1" indent="-228600">
              <a:lnSpc>
                <a:spcPct val="149700"/>
              </a:lnSpc>
              <a:spcBef>
                <a:spcPts val="450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keeps an 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organization’s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information secured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against any potential threats or </a:t>
            </a:r>
            <a:r>
              <a:rPr sz="1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intrusions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using virtualization.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Clr>
                <a:srgbClr val="333333"/>
              </a:buClr>
              <a:buFont typeface="Arial MT"/>
              <a:buAutoNum type="arabicPeriod"/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00" lvl="1" indent="-2286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698500" algn="l"/>
              </a:tabLst>
            </a:pP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encrypts the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internet 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traffic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disguises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online</a:t>
            </a:r>
            <a:r>
              <a:rPr sz="14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identity.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Clr>
                <a:srgbClr val="333333"/>
              </a:buClr>
            </a:pPr>
            <a:endParaRPr sz="95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4059012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7DB9E22-5279-B88B-F831-76BC40A588CD}"/>
              </a:ext>
            </a:extLst>
          </p:cNvPr>
          <p:cNvSpPr txBox="1"/>
          <p:nvPr/>
        </p:nvSpPr>
        <p:spPr>
          <a:xfrm>
            <a:off x="803252" y="419247"/>
            <a:ext cx="7833490" cy="45947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137160" indent="-228600">
              <a:lnSpc>
                <a:spcPct val="143700"/>
              </a:lnSpc>
              <a:spcBef>
                <a:spcPts val="100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lang="en-IN" sz="1600" b="1" u="sng" spc="-20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en-IN" sz="1600" b="1" u="sng" spc="-30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6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IN" sz="1600" b="1" u="sng" spc="-2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600" b="1" u="sng" spc="-5" dirty="0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VPN</a:t>
            </a:r>
            <a:r>
              <a:rPr lang="en-IN" sz="1600" b="1" u="sng" spc="-2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37160" indent="-228600">
              <a:lnSpc>
                <a:spcPct val="143700"/>
              </a:lnSpc>
              <a:spcBef>
                <a:spcPts val="100"/>
              </a:spcBef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600" b="1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 VPN: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 VPN is used to provide connectivity to remote mobile users and </a:t>
            </a:r>
            <a:r>
              <a:rPr sz="1600" spc="-29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telecommuters. It serves as an alternative to dial-up connections or ISDN (Integrated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Services Digital Network) connections. It is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low-cost solution and provides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sz="1600" spc="-1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connectivity.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33020" indent="-228600">
              <a:lnSpc>
                <a:spcPct val="143700"/>
              </a:lnSpc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600" b="1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Site-to-Site VPN: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Site-to-Site or Router-to-Router VPN is commonly used in large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companies having branches in 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locations to connect the network of one 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locations.</a:t>
            </a:r>
            <a:r>
              <a:rPr sz="1600" spc="-2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sub-categories</a:t>
            </a:r>
            <a:r>
              <a:rPr sz="1600" spc="1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mentioned below: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229870" indent="-228600">
              <a:lnSpc>
                <a:spcPct val="143700"/>
              </a:lnSpc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600" b="1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Intranet VPN: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Intranet VPN is useful for connecting remote 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offices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geographical locations using shared infrastructure (internet connectivity and servers)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same accessibility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policies as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private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2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(wide area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network).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indent="-228600">
              <a:lnSpc>
                <a:spcPct val="143700"/>
              </a:lnSpc>
              <a:buFont typeface="Arial MT"/>
              <a:buChar char="●"/>
              <a:tabLst>
                <a:tab pos="240665" algn="l"/>
                <a:tab pos="241300" algn="l"/>
              </a:tabLst>
            </a:pPr>
            <a:r>
              <a:rPr sz="1600" b="1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Extranet VPN: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Extranet VPN uses shared infrastructure over an intranet, suppliers, </a:t>
            </a:r>
            <a:r>
              <a:rPr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customers,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partners,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entities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connects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dedicated</a:t>
            </a:r>
            <a:r>
              <a:rPr sz="1600" spc="-1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connections.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006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3494</TotalTime>
  <Words>1263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Arial MT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Suresh Hulageri</dc:creator>
  <cp:lastModifiedBy>Suresh Hulageri</cp:lastModifiedBy>
  <cp:revision>2</cp:revision>
  <dcterms:created xsi:type="dcterms:W3CDTF">2023-11-24T15:59:02Z</dcterms:created>
  <dcterms:modified xsi:type="dcterms:W3CDTF">2023-11-27T02:13:16Z</dcterms:modified>
</cp:coreProperties>
</file>