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05" d="100"/>
          <a:sy n="105" d="100"/>
        </p:scale>
        <p:origin x="99" y="13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89263-1B5B-DC5D-F523-5C408B6DF54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BBB1D701-46D8-E80E-2534-1E26CEF906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FE047B4F-90E4-77A0-DD1E-A10ABA8648AC}"/>
              </a:ext>
            </a:extLst>
          </p:cNvPr>
          <p:cNvSpPr>
            <a:spLocks noGrp="1"/>
          </p:cNvSpPr>
          <p:nvPr>
            <p:ph type="dt" sz="half" idx="10"/>
          </p:nvPr>
        </p:nvSpPr>
        <p:spPr/>
        <p:txBody>
          <a:bodyPr/>
          <a:lstStyle/>
          <a:p>
            <a:fld id="{113337FD-0263-4941-A02B-344FB9D5D8A8}" type="datetimeFigureOut">
              <a:rPr lang="en-IN" smtClean="0"/>
              <a:t>29-11-2023</a:t>
            </a:fld>
            <a:endParaRPr lang="en-IN"/>
          </a:p>
        </p:txBody>
      </p:sp>
      <p:sp>
        <p:nvSpPr>
          <p:cNvPr id="5" name="Footer Placeholder 4">
            <a:extLst>
              <a:ext uri="{FF2B5EF4-FFF2-40B4-BE49-F238E27FC236}">
                <a16:creationId xmlns:a16="http://schemas.microsoft.com/office/drawing/2014/main" id="{8CA8881C-5E3C-8982-4B7A-4061D1A8367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123CCFC-A317-7306-1406-7377A35660C2}"/>
              </a:ext>
            </a:extLst>
          </p:cNvPr>
          <p:cNvSpPr>
            <a:spLocks noGrp="1"/>
          </p:cNvSpPr>
          <p:nvPr>
            <p:ph type="sldNum" sz="quarter" idx="12"/>
          </p:nvPr>
        </p:nvSpPr>
        <p:spPr/>
        <p:txBody>
          <a:bodyPr/>
          <a:lstStyle/>
          <a:p>
            <a:fld id="{0A6EA5AC-B891-44F5-A80A-13D84A0AE9E7}" type="slidenum">
              <a:rPr lang="en-IN" smtClean="0"/>
              <a:t>‹#›</a:t>
            </a:fld>
            <a:endParaRPr lang="en-IN"/>
          </a:p>
        </p:txBody>
      </p:sp>
    </p:spTree>
    <p:extLst>
      <p:ext uri="{BB962C8B-B14F-4D97-AF65-F5344CB8AC3E}">
        <p14:creationId xmlns:p14="http://schemas.microsoft.com/office/powerpoint/2010/main" val="115540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E8D3A-C17A-B4AF-F943-C631D3187D35}"/>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4BBFD1E9-70F8-C3AC-D085-D223BE1F2B1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B2B1030-90EC-FD54-18E8-7592514C6D07}"/>
              </a:ext>
            </a:extLst>
          </p:cNvPr>
          <p:cNvSpPr>
            <a:spLocks noGrp="1"/>
          </p:cNvSpPr>
          <p:nvPr>
            <p:ph type="dt" sz="half" idx="10"/>
          </p:nvPr>
        </p:nvSpPr>
        <p:spPr/>
        <p:txBody>
          <a:bodyPr/>
          <a:lstStyle/>
          <a:p>
            <a:fld id="{113337FD-0263-4941-A02B-344FB9D5D8A8}" type="datetimeFigureOut">
              <a:rPr lang="en-IN" smtClean="0"/>
              <a:t>29-11-2023</a:t>
            </a:fld>
            <a:endParaRPr lang="en-IN"/>
          </a:p>
        </p:txBody>
      </p:sp>
      <p:sp>
        <p:nvSpPr>
          <p:cNvPr id="5" name="Footer Placeholder 4">
            <a:extLst>
              <a:ext uri="{FF2B5EF4-FFF2-40B4-BE49-F238E27FC236}">
                <a16:creationId xmlns:a16="http://schemas.microsoft.com/office/drawing/2014/main" id="{DDC7FE9B-BADE-A514-5B47-7DAF32912B7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E469A8D-35A2-94CB-2BA1-E84E3401C0A1}"/>
              </a:ext>
            </a:extLst>
          </p:cNvPr>
          <p:cNvSpPr>
            <a:spLocks noGrp="1"/>
          </p:cNvSpPr>
          <p:nvPr>
            <p:ph type="sldNum" sz="quarter" idx="12"/>
          </p:nvPr>
        </p:nvSpPr>
        <p:spPr/>
        <p:txBody>
          <a:bodyPr/>
          <a:lstStyle/>
          <a:p>
            <a:fld id="{0A6EA5AC-B891-44F5-A80A-13D84A0AE9E7}" type="slidenum">
              <a:rPr lang="en-IN" smtClean="0"/>
              <a:t>‹#›</a:t>
            </a:fld>
            <a:endParaRPr lang="en-IN"/>
          </a:p>
        </p:txBody>
      </p:sp>
    </p:spTree>
    <p:extLst>
      <p:ext uri="{BB962C8B-B14F-4D97-AF65-F5344CB8AC3E}">
        <p14:creationId xmlns:p14="http://schemas.microsoft.com/office/powerpoint/2010/main" val="303377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78768F6-5B82-10CF-27F1-9C7F779EC07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98AFFEA-DADB-F554-DF78-9B2213DADFD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2761545-5D5F-D44B-D4A0-F40666120737}"/>
              </a:ext>
            </a:extLst>
          </p:cNvPr>
          <p:cNvSpPr>
            <a:spLocks noGrp="1"/>
          </p:cNvSpPr>
          <p:nvPr>
            <p:ph type="dt" sz="half" idx="10"/>
          </p:nvPr>
        </p:nvSpPr>
        <p:spPr/>
        <p:txBody>
          <a:bodyPr/>
          <a:lstStyle/>
          <a:p>
            <a:fld id="{113337FD-0263-4941-A02B-344FB9D5D8A8}" type="datetimeFigureOut">
              <a:rPr lang="en-IN" smtClean="0"/>
              <a:t>29-11-2023</a:t>
            </a:fld>
            <a:endParaRPr lang="en-IN"/>
          </a:p>
        </p:txBody>
      </p:sp>
      <p:sp>
        <p:nvSpPr>
          <p:cNvPr id="5" name="Footer Placeholder 4">
            <a:extLst>
              <a:ext uri="{FF2B5EF4-FFF2-40B4-BE49-F238E27FC236}">
                <a16:creationId xmlns:a16="http://schemas.microsoft.com/office/drawing/2014/main" id="{132D4C2B-02E7-43AA-A9F6-3280E2752D0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E2AEF3B-7086-D782-3AEB-5C8DBF707ECB}"/>
              </a:ext>
            </a:extLst>
          </p:cNvPr>
          <p:cNvSpPr>
            <a:spLocks noGrp="1"/>
          </p:cNvSpPr>
          <p:nvPr>
            <p:ph type="sldNum" sz="quarter" idx="12"/>
          </p:nvPr>
        </p:nvSpPr>
        <p:spPr/>
        <p:txBody>
          <a:bodyPr/>
          <a:lstStyle/>
          <a:p>
            <a:fld id="{0A6EA5AC-B891-44F5-A80A-13D84A0AE9E7}" type="slidenum">
              <a:rPr lang="en-IN" smtClean="0"/>
              <a:t>‹#›</a:t>
            </a:fld>
            <a:endParaRPr lang="en-IN"/>
          </a:p>
        </p:txBody>
      </p:sp>
    </p:spTree>
    <p:extLst>
      <p:ext uri="{BB962C8B-B14F-4D97-AF65-F5344CB8AC3E}">
        <p14:creationId xmlns:p14="http://schemas.microsoft.com/office/powerpoint/2010/main" val="3975436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E0758-BBAC-27A5-4050-23B947F3D60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6359C9C-6C7C-2EA6-210B-87F226D017B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EDFB51E-5225-1CA7-206A-6A1ECEB9265F}"/>
              </a:ext>
            </a:extLst>
          </p:cNvPr>
          <p:cNvSpPr>
            <a:spLocks noGrp="1"/>
          </p:cNvSpPr>
          <p:nvPr>
            <p:ph type="dt" sz="half" idx="10"/>
          </p:nvPr>
        </p:nvSpPr>
        <p:spPr/>
        <p:txBody>
          <a:bodyPr/>
          <a:lstStyle/>
          <a:p>
            <a:fld id="{113337FD-0263-4941-A02B-344FB9D5D8A8}" type="datetimeFigureOut">
              <a:rPr lang="en-IN" smtClean="0"/>
              <a:t>29-11-2023</a:t>
            </a:fld>
            <a:endParaRPr lang="en-IN"/>
          </a:p>
        </p:txBody>
      </p:sp>
      <p:sp>
        <p:nvSpPr>
          <p:cNvPr id="5" name="Footer Placeholder 4">
            <a:extLst>
              <a:ext uri="{FF2B5EF4-FFF2-40B4-BE49-F238E27FC236}">
                <a16:creationId xmlns:a16="http://schemas.microsoft.com/office/drawing/2014/main" id="{1FD83D6A-80A4-CB18-9181-44327ECED3F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0ECE822-4057-AE7A-416E-50E3C14727C4}"/>
              </a:ext>
            </a:extLst>
          </p:cNvPr>
          <p:cNvSpPr>
            <a:spLocks noGrp="1"/>
          </p:cNvSpPr>
          <p:nvPr>
            <p:ph type="sldNum" sz="quarter" idx="12"/>
          </p:nvPr>
        </p:nvSpPr>
        <p:spPr/>
        <p:txBody>
          <a:bodyPr/>
          <a:lstStyle/>
          <a:p>
            <a:fld id="{0A6EA5AC-B891-44F5-A80A-13D84A0AE9E7}" type="slidenum">
              <a:rPr lang="en-IN" smtClean="0"/>
              <a:t>‹#›</a:t>
            </a:fld>
            <a:endParaRPr lang="en-IN"/>
          </a:p>
        </p:txBody>
      </p:sp>
    </p:spTree>
    <p:extLst>
      <p:ext uri="{BB962C8B-B14F-4D97-AF65-F5344CB8AC3E}">
        <p14:creationId xmlns:p14="http://schemas.microsoft.com/office/powerpoint/2010/main" val="839532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1BD20-CE04-3F3E-AE0B-FD924285A1F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D92DB4C2-5DBF-FA3D-7DCF-6935150867E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0C40E6C-467D-FA76-087E-097B7FB65E21}"/>
              </a:ext>
            </a:extLst>
          </p:cNvPr>
          <p:cNvSpPr>
            <a:spLocks noGrp="1"/>
          </p:cNvSpPr>
          <p:nvPr>
            <p:ph type="dt" sz="half" idx="10"/>
          </p:nvPr>
        </p:nvSpPr>
        <p:spPr/>
        <p:txBody>
          <a:bodyPr/>
          <a:lstStyle/>
          <a:p>
            <a:fld id="{113337FD-0263-4941-A02B-344FB9D5D8A8}" type="datetimeFigureOut">
              <a:rPr lang="en-IN" smtClean="0"/>
              <a:t>29-11-2023</a:t>
            </a:fld>
            <a:endParaRPr lang="en-IN"/>
          </a:p>
        </p:txBody>
      </p:sp>
      <p:sp>
        <p:nvSpPr>
          <p:cNvPr id="5" name="Footer Placeholder 4">
            <a:extLst>
              <a:ext uri="{FF2B5EF4-FFF2-40B4-BE49-F238E27FC236}">
                <a16:creationId xmlns:a16="http://schemas.microsoft.com/office/drawing/2014/main" id="{6E4F7E7B-6514-11B3-B32F-002DFFCA2EE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16669A0-02F4-A15C-680C-89CD8F55DF16}"/>
              </a:ext>
            </a:extLst>
          </p:cNvPr>
          <p:cNvSpPr>
            <a:spLocks noGrp="1"/>
          </p:cNvSpPr>
          <p:nvPr>
            <p:ph type="sldNum" sz="quarter" idx="12"/>
          </p:nvPr>
        </p:nvSpPr>
        <p:spPr/>
        <p:txBody>
          <a:bodyPr/>
          <a:lstStyle/>
          <a:p>
            <a:fld id="{0A6EA5AC-B891-44F5-A80A-13D84A0AE9E7}" type="slidenum">
              <a:rPr lang="en-IN" smtClean="0"/>
              <a:t>‹#›</a:t>
            </a:fld>
            <a:endParaRPr lang="en-IN"/>
          </a:p>
        </p:txBody>
      </p:sp>
    </p:spTree>
    <p:extLst>
      <p:ext uri="{BB962C8B-B14F-4D97-AF65-F5344CB8AC3E}">
        <p14:creationId xmlns:p14="http://schemas.microsoft.com/office/powerpoint/2010/main" val="3493092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CAB67-17C3-68E8-C6B7-E2CD78987169}"/>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0AD5BF68-B035-4B34-30C0-D46E9DCC242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8149B8B7-6C40-FFAF-2ECC-F99BE3FEF01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D73FFC58-A49E-0959-797E-E42C409E1768}"/>
              </a:ext>
            </a:extLst>
          </p:cNvPr>
          <p:cNvSpPr>
            <a:spLocks noGrp="1"/>
          </p:cNvSpPr>
          <p:nvPr>
            <p:ph type="dt" sz="half" idx="10"/>
          </p:nvPr>
        </p:nvSpPr>
        <p:spPr/>
        <p:txBody>
          <a:bodyPr/>
          <a:lstStyle/>
          <a:p>
            <a:fld id="{113337FD-0263-4941-A02B-344FB9D5D8A8}" type="datetimeFigureOut">
              <a:rPr lang="en-IN" smtClean="0"/>
              <a:t>29-11-2023</a:t>
            </a:fld>
            <a:endParaRPr lang="en-IN"/>
          </a:p>
        </p:txBody>
      </p:sp>
      <p:sp>
        <p:nvSpPr>
          <p:cNvPr id="6" name="Footer Placeholder 5">
            <a:extLst>
              <a:ext uri="{FF2B5EF4-FFF2-40B4-BE49-F238E27FC236}">
                <a16:creationId xmlns:a16="http://schemas.microsoft.com/office/drawing/2014/main" id="{2C6D1322-D6ED-2D29-1150-E3A9E7CF1EF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B669563-59B5-902D-0382-3329892804C8}"/>
              </a:ext>
            </a:extLst>
          </p:cNvPr>
          <p:cNvSpPr>
            <a:spLocks noGrp="1"/>
          </p:cNvSpPr>
          <p:nvPr>
            <p:ph type="sldNum" sz="quarter" idx="12"/>
          </p:nvPr>
        </p:nvSpPr>
        <p:spPr/>
        <p:txBody>
          <a:bodyPr/>
          <a:lstStyle/>
          <a:p>
            <a:fld id="{0A6EA5AC-B891-44F5-A80A-13D84A0AE9E7}" type="slidenum">
              <a:rPr lang="en-IN" smtClean="0"/>
              <a:t>‹#›</a:t>
            </a:fld>
            <a:endParaRPr lang="en-IN"/>
          </a:p>
        </p:txBody>
      </p:sp>
    </p:spTree>
    <p:extLst>
      <p:ext uri="{BB962C8B-B14F-4D97-AF65-F5344CB8AC3E}">
        <p14:creationId xmlns:p14="http://schemas.microsoft.com/office/powerpoint/2010/main" val="3993543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A4A49-27CA-1D03-34F0-1EAC8F9822A3}"/>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C7C04CD-AC91-494B-3840-722F373911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673BE4B-8161-88EA-39A1-5B761C95515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AA610347-3385-7A44-30EA-BF5E46B64D7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D3EF745-2B6B-568C-5805-8AB94278B6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79C51FAC-A47E-12E7-B1E3-4EF457FD2446}"/>
              </a:ext>
            </a:extLst>
          </p:cNvPr>
          <p:cNvSpPr>
            <a:spLocks noGrp="1"/>
          </p:cNvSpPr>
          <p:nvPr>
            <p:ph type="dt" sz="half" idx="10"/>
          </p:nvPr>
        </p:nvSpPr>
        <p:spPr/>
        <p:txBody>
          <a:bodyPr/>
          <a:lstStyle/>
          <a:p>
            <a:fld id="{113337FD-0263-4941-A02B-344FB9D5D8A8}" type="datetimeFigureOut">
              <a:rPr lang="en-IN" smtClean="0"/>
              <a:t>29-11-2023</a:t>
            </a:fld>
            <a:endParaRPr lang="en-IN"/>
          </a:p>
        </p:txBody>
      </p:sp>
      <p:sp>
        <p:nvSpPr>
          <p:cNvPr id="8" name="Footer Placeholder 7">
            <a:extLst>
              <a:ext uri="{FF2B5EF4-FFF2-40B4-BE49-F238E27FC236}">
                <a16:creationId xmlns:a16="http://schemas.microsoft.com/office/drawing/2014/main" id="{52DB213B-FCA2-719B-F4A6-A6906CC71246}"/>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61D3BAD8-F525-5E82-8B41-83AAFE81809F}"/>
              </a:ext>
            </a:extLst>
          </p:cNvPr>
          <p:cNvSpPr>
            <a:spLocks noGrp="1"/>
          </p:cNvSpPr>
          <p:nvPr>
            <p:ph type="sldNum" sz="quarter" idx="12"/>
          </p:nvPr>
        </p:nvSpPr>
        <p:spPr/>
        <p:txBody>
          <a:bodyPr/>
          <a:lstStyle/>
          <a:p>
            <a:fld id="{0A6EA5AC-B891-44F5-A80A-13D84A0AE9E7}" type="slidenum">
              <a:rPr lang="en-IN" smtClean="0"/>
              <a:t>‹#›</a:t>
            </a:fld>
            <a:endParaRPr lang="en-IN"/>
          </a:p>
        </p:txBody>
      </p:sp>
    </p:spTree>
    <p:extLst>
      <p:ext uri="{BB962C8B-B14F-4D97-AF65-F5344CB8AC3E}">
        <p14:creationId xmlns:p14="http://schemas.microsoft.com/office/powerpoint/2010/main" val="1476416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9EEDC-9EF5-088A-1429-4256B309855C}"/>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E9905CC9-A359-01B1-420E-7C95526A0FFD}"/>
              </a:ext>
            </a:extLst>
          </p:cNvPr>
          <p:cNvSpPr>
            <a:spLocks noGrp="1"/>
          </p:cNvSpPr>
          <p:nvPr>
            <p:ph type="dt" sz="half" idx="10"/>
          </p:nvPr>
        </p:nvSpPr>
        <p:spPr/>
        <p:txBody>
          <a:bodyPr/>
          <a:lstStyle/>
          <a:p>
            <a:fld id="{113337FD-0263-4941-A02B-344FB9D5D8A8}" type="datetimeFigureOut">
              <a:rPr lang="en-IN" smtClean="0"/>
              <a:t>29-11-2023</a:t>
            </a:fld>
            <a:endParaRPr lang="en-IN"/>
          </a:p>
        </p:txBody>
      </p:sp>
      <p:sp>
        <p:nvSpPr>
          <p:cNvPr id="4" name="Footer Placeholder 3">
            <a:extLst>
              <a:ext uri="{FF2B5EF4-FFF2-40B4-BE49-F238E27FC236}">
                <a16:creationId xmlns:a16="http://schemas.microsoft.com/office/drawing/2014/main" id="{5A8D596E-13A7-4129-1B8F-C48AFCDDCCF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7439A20A-FD75-CCF0-D3B8-9050000B512D}"/>
              </a:ext>
            </a:extLst>
          </p:cNvPr>
          <p:cNvSpPr>
            <a:spLocks noGrp="1"/>
          </p:cNvSpPr>
          <p:nvPr>
            <p:ph type="sldNum" sz="quarter" idx="12"/>
          </p:nvPr>
        </p:nvSpPr>
        <p:spPr/>
        <p:txBody>
          <a:bodyPr/>
          <a:lstStyle/>
          <a:p>
            <a:fld id="{0A6EA5AC-B891-44F5-A80A-13D84A0AE9E7}" type="slidenum">
              <a:rPr lang="en-IN" smtClean="0"/>
              <a:t>‹#›</a:t>
            </a:fld>
            <a:endParaRPr lang="en-IN"/>
          </a:p>
        </p:txBody>
      </p:sp>
    </p:spTree>
    <p:extLst>
      <p:ext uri="{BB962C8B-B14F-4D97-AF65-F5344CB8AC3E}">
        <p14:creationId xmlns:p14="http://schemas.microsoft.com/office/powerpoint/2010/main" val="2995746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816008E-AC80-86BA-C3D1-E8DA0291F90B}"/>
              </a:ext>
            </a:extLst>
          </p:cNvPr>
          <p:cNvSpPr>
            <a:spLocks noGrp="1"/>
          </p:cNvSpPr>
          <p:nvPr>
            <p:ph type="dt" sz="half" idx="10"/>
          </p:nvPr>
        </p:nvSpPr>
        <p:spPr/>
        <p:txBody>
          <a:bodyPr/>
          <a:lstStyle/>
          <a:p>
            <a:fld id="{113337FD-0263-4941-A02B-344FB9D5D8A8}" type="datetimeFigureOut">
              <a:rPr lang="en-IN" smtClean="0"/>
              <a:t>29-11-2023</a:t>
            </a:fld>
            <a:endParaRPr lang="en-IN"/>
          </a:p>
        </p:txBody>
      </p:sp>
      <p:sp>
        <p:nvSpPr>
          <p:cNvPr id="3" name="Footer Placeholder 2">
            <a:extLst>
              <a:ext uri="{FF2B5EF4-FFF2-40B4-BE49-F238E27FC236}">
                <a16:creationId xmlns:a16="http://schemas.microsoft.com/office/drawing/2014/main" id="{13C0A4A7-DBC1-C7EC-E9A5-4F98EF184454}"/>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3B7E4411-BEBF-BDD3-DDE2-19E2BB79D2BD}"/>
              </a:ext>
            </a:extLst>
          </p:cNvPr>
          <p:cNvSpPr>
            <a:spLocks noGrp="1"/>
          </p:cNvSpPr>
          <p:nvPr>
            <p:ph type="sldNum" sz="quarter" idx="12"/>
          </p:nvPr>
        </p:nvSpPr>
        <p:spPr/>
        <p:txBody>
          <a:bodyPr/>
          <a:lstStyle/>
          <a:p>
            <a:fld id="{0A6EA5AC-B891-44F5-A80A-13D84A0AE9E7}" type="slidenum">
              <a:rPr lang="en-IN" smtClean="0"/>
              <a:t>‹#›</a:t>
            </a:fld>
            <a:endParaRPr lang="en-IN"/>
          </a:p>
        </p:txBody>
      </p:sp>
    </p:spTree>
    <p:extLst>
      <p:ext uri="{BB962C8B-B14F-4D97-AF65-F5344CB8AC3E}">
        <p14:creationId xmlns:p14="http://schemas.microsoft.com/office/powerpoint/2010/main" val="3672088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0F235-F172-DF7F-BA1C-426849E01E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685FA66-85C5-4F2A-119B-F87209C128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4933EC7E-D214-8369-3458-97AB7D054A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0FF9472-6A39-7A24-7C5D-7C420A1BFA84}"/>
              </a:ext>
            </a:extLst>
          </p:cNvPr>
          <p:cNvSpPr>
            <a:spLocks noGrp="1"/>
          </p:cNvSpPr>
          <p:nvPr>
            <p:ph type="dt" sz="half" idx="10"/>
          </p:nvPr>
        </p:nvSpPr>
        <p:spPr/>
        <p:txBody>
          <a:bodyPr/>
          <a:lstStyle/>
          <a:p>
            <a:fld id="{113337FD-0263-4941-A02B-344FB9D5D8A8}" type="datetimeFigureOut">
              <a:rPr lang="en-IN" smtClean="0"/>
              <a:t>29-11-2023</a:t>
            </a:fld>
            <a:endParaRPr lang="en-IN"/>
          </a:p>
        </p:txBody>
      </p:sp>
      <p:sp>
        <p:nvSpPr>
          <p:cNvPr id="6" name="Footer Placeholder 5">
            <a:extLst>
              <a:ext uri="{FF2B5EF4-FFF2-40B4-BE49-F238E27FC236}">
                <a16:creationId xmlns:a16="http://schemas.microsoft.com/office/drawing/2014/main" id="{FF55A3D1-AF7D-D9A4-33A5-9681A4B039D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A5488CD-6DFB-3521-81F8-66A90ECEAB78}"/>
              </a:ext>
            </a:extLst>
          </p:cNvPr>
          <p:cNvSpPr>
            <a:spLocks noGrp="1"/>
          </p:cNvSpPr>
          <p:nvPr>
            <p:ph type="sldNum" sz="quarter" idx="12"/>
          </p:nvPr>
        </p:nvSpPr>
        <p:spPr/>
        <p:txBody>
          <a:bodyPr/>
          <a:lstStyle/>
          <a:p>
            <a:fld id="{0A6EA5AC-B891-44F5-A80A-13D84A0AE9E7}" type="slidenum">
              <a:rPr lang="en-IN" smtClean="0"/>
              <a:t>‹#›</a:t>
            </a:fld>
            <a:endParaRPr lang="en-IN"/>
          </a:p>
        </p:txBody>
      </p:sp>
    </p:spTree>
    <p:extLst>
      <p:ext uri="{BB962C8B-B14F-4D97-AF65-F5344CB8AC3E}">
        <p14:creationId xmlns:p14="http://schemas.microsoft.com/office/powerpoint/2010/main" val="1360726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3B04A2-62D5-AADE-A184-43A3F0D6A9D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315DE222-7179-9A5F-17C6-1D5643C1A8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34768EBC-DBB4-CE03-66D0-BB574CD31C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E20549-9898-2D70-F157-32B92C176228}"/>
              </a:ext>
            </a:extLst>
          </p:cNvPr>
          <p:cNvSpPr>
            <a:spLocks noGrp="1"/>
          </p:cNvSpPr>
          <p:nvPr>
            <p:ph type="dt" sz="half" idx="10"/>
          </p:nvPr>
        </p:nvSpPr>
        <p:spPr/>
        <p:txBody>
          <a:bodyPr/>
          <a:lstStyle/>
          <a:p>
            <a:fld id="{113337FD-0263-4941-A02B-344FB9D5D8A8}" type="datetimeFigureOut">
              <a:rPr lang="en-IN" smtClean="0"/>
              <a:t>29-11-2023</a:t>
            </a:fld>
            <a:endParaRPr lang="en-IN"/>
          </a:p>
        </p:txBody>
      </p:sp>
      <p:sp>
        <p:nvSpPr>
          <p:cNvPr id="6" name="Footer Placeholder 5">
            <a:extLst>
              <a:ext uri="{FF2B5EF4-FFF2-40B4-BE49-F238E27FC236}">
                <a16:creationId xmlns:a16="http://schemas.microsoft.com/office/drawing/2014/main" id="{C46AF966-25E7-8A99-E0C1-F466C115993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90B4C14-8004-5FE8-E6B7-33A1AA7EB69A}"/>
              </a:ext>
            </a:extLst>
          </p:cNvPr>
          <p:cNvSpPr>
            <a:spLocks noGrp="1"/>
          </p:cNvSpPr>
          <p:nvPr>
            <p:ph type="sldNum" sz="quarter" idx="12"/>
          </p:nvPr>
        </p:nvSpPr>
        <p:spPr/>
        <p:txBody>
          <a:bodyPr/>
          <a:lstStyle/>
          <a:p>
            <a:fld id="{0A6EA5AC-B891-44F5-A80A-13D84A0AE9E7}" type="slidenum">
              <a:rPr lang="en-IN" smtClean="0"/>
              <a:t>‹#›</a:t>
            </a:fld>
            <a:endParaRPr lang="en-IN"/>
          </a:p>
        </p:txBody>
      </p:sp>
    </p:spTree>
    <p:extLst>
      <p:ext uri="{BB962C8B-B14F-4D97-AF65-F5344CB8AC3E}">
        <p14:creationId xmlns:p14="http://schemas.microsoft.com/office/powerpoint/2010/main" val="2062387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FE1E17E-395D-6F5F-3FFB-EA6F940606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1540187F-A378-9188-FE7B-2B422EC8603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DAA5D70-A4D4-F863-618D-7056D6478F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3337FD-0263-4941-A02B-344FB9D5D8A8}" type="datetimeFigureOut">
              <a:rPr lang="en-IN" smtClean="0"/>
              <a:t>29-11-2023</a:t>
            </a:fld>
            <a:endParaRPr lang="en-IN"/>
          </a:p>
        </p:txBody>
      </p:sp>
      <p:sp>
        <p:nvSpPr>
          <p:cNvPr id="5" name="Footer Placeholder 4">
            <a:extLst>
              <a:ext uri="{FF2B5EF4-FFF2-40B4-BE49-F238E27FC236}">
                <a16:creationId xmlns:a16="http://schemas.microsoft.com/office/drawing/2014/main" id="{1E11FE16-4A43-ACB9-051B-449DB252FCF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1EE683B6-40C0-BC4A-76F8-2D434B37CC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6EA5AC-B891-44F5-A80A-13D84A0AE9E7}" type="slidenum">
              <a:rPr lang="en-IN" smtClean="0"/>
              <a:t>‹#›</a:t>
            </a:fld>
            <a:endParaRPr lang="en-IN"/>
          </a:p>
        </p:txBody>
      </p:sp>
    </p:spTree>
    <p:extLst>
      <p:ext uri="{BB962C8B-B14F-4D97-AF65-F5344CB8AC3E}">
        <p14:creationId xmlns:p14="http://schemas.microsoft.com/office/powerpoint/2010/main" val="20711826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cloudflare.com/learning/dns/dns-server-typ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cloudflare.com/learning/dns/dns-records/" TargetMode="External"/><Relationship Id="rId2" Type="http://schemas.openxmlformats.org/officeDocument/2006/relationships/hyperlink" Target="https://www.cloudflare.com/learning/dns/what-is-recursive-dns/"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hyperlink" Target="https://www.cloudflare.com/learning/cdn/what-is-caching/"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blog.cloudflare.com/"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s://www.cloudflare.com/learning/dns/dns-records/dns-cname-record/"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cloudflare.com/learning/ddos/glossary/hypertext-transfer-protocol-http/"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cloudflare.com/learning/dns/what-is-recursive-dn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66B90FD-7D80-D116-85EF-7E109AD66596}"/>
              </a:ext>
            </a:extLst>
          </p:cNvPr>
          <p:cNvSpPr txBox="1"/>
          <p:nvPr/>
        </p:nvSpPr>
        <p:spPr>
          <a:xfrm>
            <a:off x="510872" y="650221"/>
            <a:ext cx="1604175" cy="369332"/>
          </a:xfrm>
          <a:prstGeom prst="rect">
            <a:avLst/>
          </a:prstGeom>
          <a:noFill/>
        </p:spPr>
        <p:txBody>
          <a:bodyPr wrap="square">
            <a:spAutoFit/>
          </a:bodyPr>
          <a:lstStyle/>
          <a:p>
            <a:pPr algn="l"/>
            <a:r>
              <a:rPr lang="en-IN" b="1" i="0" dirty="0">
                <a:solidFill>
                  <a:srgbClr val="222222"/>
                </a:solidFill>
                <a:effectLst/>
                <a:latin typeface="-apple-system"/>
              </a:rPr>
              <a:t>What is DNS?</a:t>
            </a:r>
          </a:p>
        </p:txBody>
      </p:sp>
      <p:sp>
        <p:nvSpPr>
          <p:cNvPr id="7" name="TextBox 6">
            <a:extLst>
              <a:ext uri="{FF2B5EF4-FFF2-40B4-BE49-F238E27FC236}">
                <a16:creationId xmlns:a16="http://schemas.microsoft.com/office/drawing/2014/main" id="{F5B5CFCC-DBB5-DA99-0516-D5AA5660B3DD}"/>
              </a:ext>
            </a:extLst>
          </p:cNvPr>
          <p:cNvSpPr txBox="1"/>
          <p:nvPr/>
        </p:nvSpPr>
        <p:spPr>
          <a:xfrm>
            <a:off x="439310" y="1164919"/>
            <a:ext cx="11098032" cy="2264081"/>
          </a:xfrm>
          <a:prstGeom prst="rect">
            <a:avLst/>
          </a:prstGeom>
          <a:noFill/>
        </p:spPr>
        <p:txBody>
          <a:bodyPr wrap="square">
            <a:spAutoFit/>
          </a:bodyPr>
          <a:lstStyle/>
          <a:p>
            <a:pPr algn="l">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The Domain Name System (DNS) is the phonebook of the Internet. Humans access information online through </a:t>
            </a:r>
            <a:r>
              <a:rPr lang="en-US" sz="1600" b="0" i="0" u="none" strike="noStrike" dirty="0">
                <a:solidFill>
                  <a:srgbClr val="222222"/>
                </a:solidFill>
                <a:effectLst/>
                <a:latin typeface="Times New Roman" panose="02020603050405020304" pitchFamily="18" charset="0"/>
                <a:cs typeface="Times New Roman" panose="02020603050405020304" pitchFamily="18" charset="0"/>
              </a:rPr>
              <a:t>domain names</a:t>
            </a:r>
            <a:r>
              <a:rPr lang="en-US" sz="1600" b="0" i="0" dirty="0">
                <a:solidFill>
                  <a:srgbClr val="222222"/>
                </a:solidFill>
                <a:effectLst/>
                <a:latin typeface="Times New Roman" panose="02020603050405020304" pitchFamily="18" charset="0"/>
                <a:cs typeface="Times New Roman" panose="02020603050405020304" pitchFamily="18" charset="0"/>
              </a:rPr>
              <a:t>, like nytimes.com or espn.com. Web browsers interact through </a:t>
            </a:r>
            <a:r>
              <a:rPr lang="en-US" sz="1600" b="0" i="0" u="none" strike="noStrike" dirty="0">
                <a:solidFill>
                  <a:srgbClr val="222222"/>
                </a:solidFill>
                <a:effectLst/>
                <a:latin typeface="Times New Roman" panose="02020603050405020304" pitchFamily="18" charset="0"/>
                <a:cs typeface="Times New Roman" panose="02020603050405020304" pitchFamily="18" charset="0"/>
              </a:rPr>
              <a:t>Internet Protocol (IP)</a:t>
            </a:r>
            <a:r>
              <a:rPr lang="en-US" sz="1600" b="0" i="0" dirty="0">
                <a:solidFill>
                  <a:srgbClr val="222222"/>
                </a:solidFill>
                <a:effectLst/>
                <a:latin typeface="Times New Roman" panose="02020603050405020304" pitchFamily="18" charset="0"/>
                <a:cs typeface="Times New Roman" panose="02020603050405020304" pitchFamily="18" charset="0"/>
              </a:rPr>
              <a:t> addresses. DNS translates domain names to </a:t>
            </a:r>
            <a:r>
              <a:rPr lang="en-US" sz="1600" b="0" i="0" u="none" strike="noStrike" dirty="0">
                <a:solidFill>
                  <a:srgbClr val="222222"/>
                </a:solidFill>
                <a:effectLst/>
                <a:latin typeface="Times New Roman" panose="02020603050405020304" pitchFamily="18" charset="0"/>
                <a:cs typeface="Times New Roman" panose="02020603050405020304" pitchFamily="18" charset="0"/>
              </a:rPr>
              <a:t>IP addresses</a:t>
            </a:r>
            <a:r>
              <a:rPr lang="en-US" sz="1600" b="0" i="0" dirty="0">
                <a:solidFill>
                  <a:srgbClr val="222222"/>
                </a:solidFill>
                <a:effectLst/>
                <a:latin typeface="Times New Roman" panose="02020603050405020304" pitchFamily="18" charset="0"/>
                <a:cs typeface="Times New Roman" panose="02020603050405020304" pitchFamily="18" charset="0"/>
              </a:rPr>
              <a:t> so browsers can load Internet resources.</a:t>
            </a:r>
          </a:p>
          <a:p>
            <a:pPr algn="l">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Each device connected to the Internet has a unique IP address which other machines use to find the device. DNS servers eliminate the need for humans to memorize IP addresses such as 192.168.1.1 (in IPv4), or more complex newer alphanumeric IP addresses such as 2400:cb00:2048:1::c629:d7a2 (in IPv6).</a:t>
            </a:r>
          </a:p>
        </p:txBody>
      </p:sp>
      <p:sp>
        <p:nvSpPr>
          <p:cNvPr id="9" name="TextBox 8">
            <a:extLst>
              <a:ext uri="{FF2B5EF4-FFF2-40B4-BE49-F238E27FC236}">
                <a16:creationId xmlns:a16="http://schemas.microsoft.com/office/drawing/2014/main" id="{A78B7270-6226-6E4E-CB81-A0EC23CE6B98}"/>
              </a:ext>
            </a:extLst>
          </p:cNvPr>
          <p:cNvSpPr txBox="1"/>
          <p:nvPr/>
        </p:nvSpPr>
        <p:spPr>
          <a:xfrm>
            <a:off x="383650" y="3574366"/>
            <a:ext cx="11384279" cy="3002745"/>
          </a:xfrm>
          <a:prstGeom prst="rect">
            <a:avLst/>
          </a:prstGeom>
          <a:noFill/>
        </p:spPr>
        <p:txBody>
          <a:bodyPr wrap="square">
            <a:spAutoFit/>
          </a:bodyPr>
          <a:lstStyle/>
          <a:p>
            <a:pPr algn="l">
              <a:lnSpc>
                <a:spcPct val="150000"/>
              </a:lnSpc>
            </a:pPr>
            <a:r>
              <a:rPr lang="en-US" sz="1600" b="1" i="0" dirty="0">
                <a:solidFill>
                  <a:srgbClr val="222222"/>
                </a:solidFill>
                <a:effectLst/>
                <a:latin typeface="Times New Roman" panose="02020603050405020304" pitchFamily="18" charset="0"/>
                <a:cs typeface="Times New Roman" panose="02020603050405020304" pitchFamily="18" charset="0"/>
              </a:rPr>
              <a:t>How does DNS work?</a:t>
            </a:r>
          </a:p>
          <a:p>
            <a:pPr algn="l">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The process of DNS resolution involves converting a hostname (such as www.example.com) into a computer-friendly IP address (such as 192.168.1.1). An IP address is given to each device on the Internet, and that address is necessary to find the appropriate Internet device - like a street address is used to find a particular home. When a user wants to load a webpage, a translation must occur between what a user types into their web browser (example.com) and the machine-friendly address necessary to locate the example.com webpage.</a:t>
            </a:r>
          </a:p>
          <a:p>
            <a:pPr algn="l">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In order to understand the process behind the DNS resolution, it’s important to learn about the different hardware components a DNS query must pass between. For the web browser, the DNS lookup occurs "behind the scenes" and requires no interaction from the user’s computer apart from the initial request</a:t>
            </a:r>
          </a:p>
        </p:txBody>
      </p:sp>
    </p:spTree>
    <p:extLst>
      <p:ext uri="{BB962C8B-B14F-4D97-AF65-F5344CB8AC3E}">
        <p14:creationId xmlns:p14="http://schemas.microsoft.com/office/powerpoint/2010/main" val="1366779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299322F-B617-0A97-0255-9561DEA87F15}"/>
              </a:ext>
            </a:extLst>
          </p:cNvPr>
          <p:cNvSpPr txBox="1"/>
          <p:nvPr/>
        </p:nvSpPr>
        <p:spPr>
          <a:xfrm>
            <a:off x="526774" y="418166"/>
            <a:ext cx="11249107" cy="2264081"/>
          </a:xfrm>
          <a:prstGeom prst="rect">
            <a:avLst/>
          </a:prstGeom>
          <a:noFill/>
        </p:spPr>
        <p:txBody>
          <a:bodyPr wrap="square">
            <a:spAutoFit/>
          </a:bodyPr>
          <a:lstStyle/>
          <a:p>
            <a:pPr algn="l">
              <a:lnSpc>
                <a:spcPct val="150000"/>
              </a:lnSpc>
            </a:pPr>
            <a:r>
              <a:rPr lang="en-US" sz="1600" b="1" i="0" dirty="0">
                <a:solidFill>
                  <a:srgbClr val="222222"/>
                </a:solidFill>
                <a:effectLst/>
                <a:latin typeface="Times New Roman" panose="02020603050405020304" pitchFamily="18" charset="0"/>
                <a:cs typeface="Times New Roman" panose="02020603050405020304" pitchFamily="18" charset="0"/>
              </a:rPr>
              <a:t>What is DNS caching? Where does DNS caching occur?</a:t>
            </a:r>
          </a:p>
          <a:p>
            <a:pPr algn="l">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The purpose of caching is to temporarily stored data in a location that results in improvements in performance and reliability for data requests. DNS caching involves storing data closer to the requesting client so that the DNS query can be resolved earlier and additional queries further down the DNS lookup chain can be avoided, thereby improving load times and reducing bandwidth/CPU consumption. DNS data can be cached in a variety of locations, each of which will store DNS records for a set amount of time determined by a </a:t>
            </a:r>
            <a:r>
              <a:rPr lang="en-US" sz="1600" b="0" i="0" u="none" strike="noStrike" dirty="0">
                <a:solidFill>
                  <a:srgbClr val="222222"/>
                </a:solidFill>
                <a:effectLst/>
                <a:latin typeface="Times New Roman" panose="02020603050405020304" pitchFamily="18" charset="0"/>
                <a:cs typeface="Times New Roman" panose="02020603050405020304" pitchFamily="18" charset="0"/>
              </a:rPr>
              <a:t>time-to-live (TTL)</a:t>
            </a:r>
            <a:r>
              <a:rPr lang="en-US" sz="1600" b="0" i="0" dirty="0">
                <a:solidFill>
                  <a:srgbClr val="222222"/>
                </a:solidFill>
                <a:effectLst/>
                <a:latin typeface="Times New Roman" panose="02020603050405020304" pitchFamily="18" charset="0"/>
                <a:cs typeface="Times New Roman" panose="02020603050405020304" pitchFamily="18" charset="0"/>
              </a:rPr>
              <a:t>.</a:t>
            </a:r>
          </a:p>
        </p:txBody>
      </p:sp>
      <p:sp>
        <p:nvSpPr>
          <p:cNvPr id="9" name="TextBox 8">
            <a:extLst>
              <a:ext uri="{FF2B5EF4-FFF2-40B4-BE49-F238E27FC236}">
                <a16:creationId xmlns:a16="http://schemas.microsoft.com/office/drawing/2014/main" id="{193CBE7A-CF73-E189-AA7A-B8BAA805F32D}"/>
              </a:ext>
            </a:extLst>
          </p:cNvPr>
          <p:cNvSpPr txBox="1"/>
          <p:nvPr/>
        </p:nvSpPr>
        <p:spPr>
          <a:xfrm>
            <a:off x="526774" y="3180594"/>
            <a:ext cx="10956897" cy="2264081"/>
          </a:xfrm>
          <a:prstGeom prst="rect">
            <a:avLst/>
          </a:prstGeom>
          <a:noFill/>
        </p:spPr>
        <p:txBody>
          <a:bodyPr wrap="square">
            <a:spAutoFit/>
          </a:bodyPr>
          <a:lstStyle/>
          <a:p>
            <a:pPr algn="l">
              <a:lnSpc>
                <a:spcPct val="150000"/>
              </a:lnSpc>
            </a:pPr>
            <a:r>
              <a:rPr lang="en-US" sz="1600" b="1" i="0" dirty="0">
                <a:solidFill>
                  <a:srgbClr val="222222"/>
                </a:solidFill>
                <a:effectLst/>
                <a:latin typeface="Times New Roman" panose="02020603050405020304" pitchFamily="18" charset="0"/>
                <a:cs typeface="Times New Roman" panose="02020603050405020304" pitchFamily="18" charset="0"/>
              </a:rPr>
              <a:t>Browser DNS caching</a:t>
            </a:r>
          </a:p>
          <a:p>
            <a:pPr algn="l">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Modern web browsers are designed by default to cache DNS records for a set amount of time. The purpose here is obvious; the closer the DNS caching occurs to the web browser, the fewer processing steps must be taken in order to check the cache and make the correct requests to an IP address. When a request is made for a DNS record, the browser cache is the first location checked for the requested record.</a:t>
            </a:r>
          </a:p>
          <a:p>
            <a:pPr algn="l">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In Chrome, you can see the status of your DNS cache by going to chrome://net-internals/#dns</a:t>
            </a:r>
          </a:p>
        </p:txBody>
      </p:sp>
    </p:spTree>
    <p:extLst>
      <p:ext uri="{BB962C8B-B14F-4D97-AF65-F5344CB8AC3E}">
        <p14:creationId xmlns:p14="http://schemas.microsoft.com/office/powerpoint/2010/main" val="2219982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BF2600-8C35-C82B-9238-F41779F2913E}"/>
              </a:ext>
            </a:extLst>
          </p:cNvPr>
          <p:cNvSpPr txBox="1"/>
          <p:nvPr/>
        </p:nvSpPr>
        <p:spPr>
          <a:xfrm>
            <a:off x="333955" y="421419"/>
            <a:ext cx="11378316" cy="5218736"/>
          </a:xfrm>
          <a:prstGeom prst="rect">
            <a:avLst/>
          </a:prstGeom>
          <a:noFill/>
        </p:spPr>
        <p:txBody>
          <a:bodyPr wrap="square">
            <a:spAutoFit/>
          </a:bodyPr>
          <a:lstStyle/>
          <a:p>
            <a:pPr algn="l">
              <a:lnSpc>
                <a:spcPct val="150000"/>
              </a:lnSpc>
            </a:pPr>
            <a:r>
              <a:rPr lang="en-US" sz="1600" b="1" i="0" dirty="0">
                <a:solidFill>
                  <a:srgbClr val="222222"/>
                </a:solidFill>
                <a:effectLst/>
                <a:latin typeface="Times New Roman" panose="02020603050405020304" pitchFamily="18" charset="0"/>
                <a:cs typeface="Times New Roman" panose="02020603050405020304" pitchFamily="18" charset="0"/>
              </a:rPr>
              <a:t>Operating system (OS) level DNS caching</a:t>
            </a:r>
          </a:p>
          <a:p>
            <a:pPr algn="l">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The operating system level DNS resolver is the second and last local stop before a DNS query leaves your machine. The process inside your operating system that is designed to handle this query is commonly called a “stub resolver” or DNS client. When a stub resolver gets a request from an application, it first checks its own cache to see if it has the record. If it does not, it then sends a DNS query (with a recursive flag set), outside the local network to a DNS recursive resolver inside the Internet service provider (ISP).</a:t>
            </a:r>
          </a:p>
          <a:p>
            <a:pPr algn="l">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When the recursive resolver inside the ISP receives a DNS query, like all previous steps, it will also check to see if the requested host-to-IP-address translation is already stored inside its local persistence layer.</a:t>
            </a:r>
          </a:p>
          <a:p>
            <a:pPr algn="l">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The recursive resolver also has additional functionality depending on the types of records it has in its cache:</a:t>
            </a:r>
          </a:p>
          <a:p>
            <a:pPr algn="l">
              <a:lnSpc>
                <a:spcPct val="150000"/>
              </a:lnSpc>
              <a:buFont typeface="+mj-lt"/>
              <a:buAutoNum type="arabicPeriod"/>
            </a:pPr>
            <a:r>
              <a:rPr lang="en-US" sz="1600" b="0" i="0" dirty="0">
                <a:solidFill>
                  <a:srgbClr val="222222"/>
                </a:solidFill>
                <a:effectLst/>
                <a:latin typeface="Times New Roman" panose="02020603050405020304" pitchFamily="18" charset="0"/>
                <a:cs typeface="Times New Roman" panose="02020603050405020304" pitchFamily="18" charset="0"/>
              </a:rPr>
              <a:t>If the resolver does not have the </a:t>
            </a:r>
            <a:r>
              <a:rPr lang="en-US" sz="1600" b="0" i="0" u="none" strike="noStrike" dirty="0">
                <a:solidFill>
                  <a:srgbClr val="222222"/>
                </a:solidFill>
                <a:effectLst/>
                <a:latin typeface="Times New Roman" panose="02020603050405020304" pitchFamily="18" charset="0"/>
                <a:cs typeface="Times New Roman" panose="02020603050405020304" pitchFamily="18" charset="0"/>
              </a:rPr>
              <a:t>A records</a:t>
            </a:r>
            <a:r>
              <a:rPr lang="en-US" sz="1600" b="0" i="0" dirty="0">
                <a:solidFill>
                  <a:srgbClr val="222222"/>
                </a:solidFill>
                <a:effectLst/>
                <a:latin typeface="Times New Roman" panose="02020603050405020304" pitchFamily="18" charset="0"/>
                <a:cs typeface="Times New Roman" panose="02020603050405020304" pitchFamily="18" charset="0"/>
              </a:rPr>
              <a:t>, but does have the </a:t>
            </a:r>
            <a:r>
              <a:rPr lang="en-US" sz="1600" b="0" i="0" u="none" strike="noStrike" dirty="0">
                <a:solidFill>
                  <a:srgbClr val="222222"/>
                </a:solidFill>
                <a:effectLst/>
                <a:latin typeface="Times New Roman" panose="02020603050405020304" pitchFamily="18" charset="0"/>
                <a:cs typeface="Times New Roman" panose="02020603050405020304" pitchFamily="18" charset="0"/>
              </a:rPr>
              <a:t>NS records</a:t>
            </a:r>
            <a:r>
              <a:rPr lang="en-US" sz="1600" b="0" i="0" dirty="0">
                <a:solidFill>
                  <a:srgbClr val="222222"/>
                </a:solidFill>
                <a:effectLst/>
                <a:latin typeface="Times New Roman" panose="02020603050405020304" pitchFamily="18" charset="0"/>
                <a:cs typeface="Times New Roman" panose="02020603050405020304" pitchFamily="18" charset="0"/>
              </a:rPr>
              <a:t> for the authoritative nameservers, it will query those name servers directly, bypassing several steps in the DNS query. This shortcut prevents lookups from the root and .com nameservers (in our search for example.com) and helps the resolution of the DNS query occur more quickly.</a:t>
            </a:r>
          </a:p>
          <a:p>
            <a:pPr algn="l">
              <a:lnSpc>
                <a:spcPct val="150000"/>
              </a:lnSpc>
              <a:buFont typeface="+mj-lt"/>
              <a:buAutoNum type="arabicPeriod"/>
            </a:pPr>
            <a:r>
              <a:rPr lang="en-US" sz="1600" b="0" i="0" dirty="0">
                <a:solidFill>
                  <a:srgbClr val="222222"/>
                </a:solidFill>
                <a:effectLst/>
                <a:latin typeface="Times New Roman" panose="02020603050405020304" pitchFamily="18" charset="0"/>
                <a:cs typeface="Times New Roman" panose="02020603050405020304" pitchFamily="18" charset="0"/>
              </a:rPr>
              <a:t>If the resolver does not have the NS records, it will send a query to the TLD servers (.com in our case), skipping the root server.</a:t>
            </a:r>
          </a:p>
          <a:p>
            <a:pPr algn="l">
              <a:lnSpc>
                <a:spcPct val="150000"/>
              </a:lnSpc>
              <a:buFont typeface="+mj-lt"/>
              <a:buAutoNum type="arabicPeriod"/>
            </a:pPr>
            <a:r>
              <a:rPr lang="en-US" sz="1600" b="0" i="0" dirty="0">
                <a:solidFill>
                  <a:srgbClr val="222222"/>
                </a:solidFill>
                <a:effectLst/>
                <a:latin typeface="Times New Roman" panose="02020603050405020304" pitchFamily="18" charset="0"/>
                <a:cs typeface="Times New Roman" panose="02020603050405020304" pitchFamily="18" charset="0"/>
              </a:rPr>
              <a:t>In the unlikely event that the resolver does not have records pointing to the TLD servers, it will then query the root servers. This event typically occurs after a DNS cache has been purged</a:t>
            </a:r>
          </a:p>
        </p:txBody>
      </p:sp>
    </p:spTree>
    <p:extLst>
      <p:ext uri="{BB962C8B-B14F-4D97-AF65-F5344CB8AC3E}">
        <p14:creationId xmlns:p14="http://schemas.microsoft.com/office/powerpoint/2010/main" val="1118555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7B01EA6-B03A-4BF0-7AD1-D0BFCEE0411B}"/>
              </a:ext>
            </a:extLst>
          </p:cNvPr>
          <p:cNvSpPr txBox="1"/>
          <p:nvPr/>
        </p:nvSpPr>
        <p:spPr>
          <a:xfrm>
            <a:off x="379012" y="649879"/>
            <a:ext cx="11433976" cy="4849404"/>
          </a:xfrm>
          <a:prstGeom prst="rect">
            <a:avLst/>
          </a:prstGeom>
          <a:noFill/>
        </p:spPr>
        <p:txBody>
          <a:bodyPr wrap="square">
            <a:spAutoFit/>
          </a:bodyPr>
          <a:lstStyle/>
          <a:p>
            <a:pPr algn="l">
              <a:lnSpc>
                <a:spcPct val="150000"/>
              </a:lnSpc>
            </a:pPr>
            <a:r>
              <a:rPr lang="en-US" sz="1600" b="1" i="0" dirty="0">
                <a:solidFill>
                  <a:srgbClr val="222222"/>
                </a:solidFill>
                <a:effectLst/>
                <a:latin typeface="Times New Roman" panose="02020603050405020304" pitchFamily="18" charset="0"/>
                <a:cs typeface="Times New Roman" panose="02020603050405020304" pitchFamily="18" charset="0"/>
              </a:rPr>
              <a:t>There are 4 DNS servers involved in loading a webpage:</a:t>
            </a:r>
          </a:p>
          <a:p>
            <a:pPr algn="l">
              <a:lnSpc>
                <a:spcPct val="150000"/>
              </a:lnSpc>
              <a:buFont typeface="Arial" panose="020B0604020202020204" pitchFamily="34" charset="0"/>
              <a:buChar char="•"/>
            </a:pPr>
            <a:r>
              <a:rPr lang="en-US" sz="1600" b="1" i="0" u="none" strike="noStrike" dirty="0">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DNS </a:t>
            </a:r>
            <a:r>
              <a:rPr lang="en-US" sz="1600" b="1" i="0" u="none" strike="noStrike" dirty="0" err="1">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recursor</a:t>
            </a:r>
            <a:r>
              <a:rPr lang="en-US" sz="1600" b="1" i="0" dirty="0">
                <a:effectLst/>
                <a:latin typeface="Times New Roman" panose="02020603050405020304" pitchFamily="18" charset="0"/>
                <a:cs typeface="Times New Roman" panose="02020603050405020304" pitchFamily="18" charset="0"/>
              </a:rPr>
              <a:t> </a:t>
            </a:r>
            <a:r>
              <a:rPr lang="en-US" sz="1600" b="0" i="0" dirty="0">
                <a:solidFill>
                  <a:srgbClr val="222222"/>
                </a:solidFill>
                <a:effectLst/>
                <a:latin typeface="Times New Roman" panose="02020603050405020304" pitchFamily="18" charset="0"/>
                <a:cs typeface="Times New Roman" panose="02020603050405020304" pitchFamily="18" charset="0"/>
              </a:rPr>
              <a:t>- The </a:t>
            </a:r>
            <a:r>
              <a:rPr lang="en-US" sz="1600" b="0" i="0" dirty="0" err="1">
                <a:solidFill>
                  <a:srgbClr val="222222"/>
                </a:solidFill>
                <a:effectLst/>
                <a:latin typeface="Times New Roman" panose="02020603050405020304" pitchFamily="18" charset="0"/>
                <a:cs typeface="Times New Roman" panose="02020603050405020304" pitchFamily="18" charset="0"/>
              </a:rPr>
              <a:t>recursor</a:t>
            </a:r>
            <a:r>
              <a:rPr lang="en-US" sz="1600" b="0" i="0" dirty="0">
                <a:solidFill>
                  <a:srgbClr val="222222"/>
                </a:solidFill>
                <a:effectLst/>
                <a:latin typeface="Times New Roman" panose="02020603050405020304" pitchFamily="18" charset="0"/>
                <a:cs typeface="Times New Roman" panose="02020603050405020304" pitchFamily="18" charset="0"/>
              </a:rPr>
              <a:t> can be thought of as a librarian who is asked to go find a particular book somewhere in a library. The DNS </a:t>
            </a:r>
            <a:r>
              <a:rPr lang="en-US" sz="1600" b="0" i="0" dirty="0" err="1">
                <a:solidFill>
                  <a:srgbClr val="222222"/>
                </a:solidFill>
                <a:effectLst/>
                <a:latin typeface="Times New Roman" panose="02020603050405020304" pitchFamily="18" charset="0"/>
                <a:cs typeface="Times New Roman" panose="02020603050405020304" pitchFamily="18" charset="0"/>
              </a:rPr>
              <a:t>recursor</a:t>
            </a:r>
            <a:r>
              <a:rPr lang="en-US" sz="1600" b="0" i="0" dirty="0">
                <a:solidFill>
                  <a:srgbClr val="222222"/>
                </a:solidFill>
                <a:effectLst/>
                <a:latin typeface="Times New Roman" panose="02020603050405020304" pitchFamily="18" charset="0"/>
                <a:cs typeface="Times New Roman" panose="02020603050405020304" pitchFamily="18" charset="0"/>
              </a:rPr>
              <a:t> is a server designed to receive queries from client machines through applications such as web browsers. Typically the </a:t>
            </a:r>
            <a:r>
              <a:rPr lang="en-US" sz="1600" b="0" i="0" dirty="0" err="1">
                <a:solidFill>
                  <a:srgbClr val="222222"/>
                </a:solidFill>
                <a:effectLst/>
                <a:latin typeface="Times New Roman" panose="02020603050405020304" pitchFamily="18" charset="0"/>
                <a:cs typeface="Times New Roman" panose="02020603050405020304" pitchFamily="18" charset="0"/>
              </a:rPr>
              <a:t>recursor</a:t>
            </a:r>
            <a:r>
              <a:rPr lang="en-US" sz="1600" b="0" i="0" dirty="0">
                <a:solidFill>
                  <a:srgbClr val="222222"/>
                </a:solidFill>
                <a:effectLst/>
                <a:latin typeface="Times New Roman" panose="02020603050405020304" pitchFamily="18" charset="0"/>
                <a:cs typeface="Times New Roman" panose="02020603050405020304" pitchFamily="18" charset="0"/>
              </a:rPr>
              <a:t> is then responsible for making additional requests in order to satisfy the client’s DNS query.</a:t>
            </a:r>
          </a:p>
          <a:p>
            <a:pPr algn="l">
              <a:lnSpc>
                <a:spcPct val="150000"/>
              </a:lnSpc>
              <a:buFont typeface="Arial" panose="020B0604020202020204" pitchFamily="34" charset="0"/>
              <a:buChar char="•"/>
            </a:pPr>
            <a:r>
              <a:rPr lang="en-US" sz="1600" b="1" i="0" dirty="0">
                <a:solidFill>
                  <a:srgbClr val="222222"/>
                </a:solidFill>
                <a:effectLst/>
                <a:latin typeface="Times New Roman" panose="02020603050405020304" pitchFamily="18" charset="0"/>
                <a:cs typeface="Times New Roman" panose="02020603050405020304" pitchFamily="18" charset="0"/>
              </a:rPr>
              <a:t>Root nameserver</a:t>
            </a:r>
            <a:r>
              <a:rPr lang="en-US" sz="1600" b="0" i="0" dirty="0">
                <a:solidFill>
                  <a:srgbClr val="222222"/>
                </a:solidFill>
                <a:effectLst/>
                <a:latin typeface="Times New Roman" panose="02020603050405020304" pitchFamily="18" charset="0"/>
                <a:cs typeface="Times New Roman" panose="02020603050405020304" pitchFamily="18" charset="0"/>
              </a:rPr>
              <a:t> - The </a:t>
            </a:r>
            <a:r>
              <a:rPr lang="en-US" sz="1600" b="0" i="0" u="none" strike="noStrike" dirty="0">
                <a:solidFill>
                  <a:srgbClr val="222222"/>
                </a:solidFill>
                <a:effectLst/>
                <a:latin typeface="Times New Roman" panose="02020603050405020304" pitchFamily="18" charset="0"/>
                <a:cs typeface="Times New Roman" panose="02020603050405020304" pitchFamily="18" charset="0"/>
              </a:rPr>
              <a:t>root server</a:t>
            </a:r>
            <a:r>
              <a:rPr lang="en-US" sz="1600" b="0" i="0" dirty="0">
                <a:solidFill>
                  <a:srgbClr val="222222"/>
                </a:solidFill>
                <a:effectLst/>
                <a:latin typeface="Times New Roman" panose="02020603050405020304" pitchFamily="18" charset="0"/>
                <a:cs typeface="Times New Roman" panose="02020603050405020304" pitchFamily="18" charset="0"/>
              </a:rPr>
              <a:t> is the first step in translating (resolving) human readable host names into IP addresses. It can be thought of like an index in a library that points to different racks of books - typically it serves as a reference to other more specific locations.</a:t>
            </a:r>
          </a:p>
          <a:p>
            <a:pPr algn="l">
              <a:lnSpc>
                <a:spcPct val="150000"/>
              </a:lnSpc>
              <a:buFont typeface="Arial" panose="020B0604020202020204" pitchFamily="34" charset="0"/>
              <a:buChar char="•"/>
            </a:pPr>
            <a:r>
              <a:rPr lang="en-US" sz="1600" b="1" i="0" u="none" strike="noStrike" dirty="0">
                <a:solidFill>
                  <a:srgbClr val="222222"/>
                </a:solidFill>
                <a:effectLst/>
                <a:latin typeface="Times New Roman" panose="02020603050405020304" pitchFamily="18" charset="0"/>
                <a:cs typeface="Times New Roman" panose="02020603050405020304" pitchFamily="18" charset="0"/>
              </a:rPr>
              <a:t>TLD nameserver</a:t>
            </a:r>
            <a:r>
              <a:rPr lang="en-US" sz="1600" b="1" i="0" dirty="0">
                <a:solidFill>
                  <a:srgbClr val="222222"/>
                </a:solidFill>
                <a:effectLst/>
                <a:latin typeface="Times New Roman" panose="02020603050405020304" pitchFamily="18" charset="0"/>
                <a:cs typeface="Times New Roman" panose="02020603050405020304" pitchFamily="18" charset="0"/>
              </a:rPr>
              <a:t> </a:t>
            </a:r>
            <a:r>
              <a:rPr lang="en-US" sz="1600" b="0" i="0" dirty="0">
                <a:solidFill>
                  <a:srgbClr val="222222"/>
                </a:solidFill>
                <a:effectLst/>
                <a:latin typeface="Times New Roman" panose="02020603050405020304" pitchFamily="18" charset="0"/>
                <a:cs typeface="Times New Roman" panose="02020603050405020304" pitchFamily="18" charset="0"/>
              </a:rPr>
              <a:t>- The top level domain server (</a:t>
            </a:r>
            <a:r>
              <a:rPr lang="en-US" sz="1600" b="0" i="0" u="none" strike="noStrike" dirty="0">
                <a:solidFill>
                  <a:srgbClr val="222222"/>
                </a:solidFill>
                <a:effectLst/>
                <a:latin typeface="Times New Roman" panose="02020603050405020304" pitchFamily="18" charset="0"/>
                <a:cs typeface="Times New Roman" panose="02020603050405020304" pitchFamily="18" charset="0"/>
              </a:rPr>
              <a:t>TLD</a:t>
            </a:r>
            <a:r>
              <a:rPr lang="en-US" sz="1600" b="0" i="0" dirty="0">
                <a:solidFill>
                  <a:srgbClr val="222222"/>
                </a:solidFill>
                <a:effectLst/>
                <a:latin typeface="Times New Roman" panose="02020603050405020304" pitchFamily="18" charset="0"/>
                <a:cs typeface="Times New Roman" panose="02020603050405020304" pitchFamily="18" charset="0"/>
              </a:rPr>
              <a:t>) can be thought of as a specific rack of books in a library. This nameserver is the next step in the search for a specific IP address, and it hosts the last portion of a hostname (In example.com, the TLD server is “com”).</a:t>
            </a:r>
          </a:p>
          <a:p>
            <a:pPr algn="l">
              <a:lnSpc>
                <a:spcPct val="150000"/>
              </a:lnSpc>
              <a:buFont typeface="Arial" panose="020B0604020202020204" pitchFamily="34" charset="0"/>
              <a:buChar char="•"/>
            </a:pPr>
            <a:r>
              <a:rPr lang="en-US" sz="1600" b="1" i="0" u="none" strike="noStrike" dirty="0">
                <a:solidFill>
                  <a:srgbClr val="222222"/>
                </a:solidFill>
                <a:effectLst/>
                <a:latin typeface="Times New Roman" panose="02020603050405020304" pitchFamily="18" charset="0"/>
                <a:cs typeface="Times New Roman" panose="02020603050405020304" pitchFamily="18" charset="0"/>
              </a:rPr>
              <a:t>Authoritative nameserver</a:t>
            </a:r>
            <a:r>
              <a:rPr lang="en-US" sz="1600" b="1" i="0" dirty="0">
                <a:solidFill>
                  <a:srgbClr val="222222"/>
                </a:solidFill>
                <a:effectLst/>
                <a:latin typeface="Times New Roman" panose="02020603050405020304" pitchFamily="18" charset="0"/>
                <a:cs typeface="Times New Roman" panose="02020603050405020304" pitchFamily="18" charset="0"/>
              </a:rPr>
              <a:t> </a:t>
            </a:r>
            <a:r>
              <a:rPr lang="en-US" sz="1600" b="0" i="0" dirty="0">
                <a:solidFill>
                  <a:srgbClr val="222222"/>
                </a:solidFill>
                <a:effectLst/>
                <a:latin typeface="Times New Roman" panose="02020603050405020304" pitchFamily="18" charset="0"/>
                <a:cs typeface="Times New Roman" panose="02020603050405020304" pitchFamily="18" charset="0"/>
              </a:rPr>
              <a:t>- This final nameserver can be thought of as a dictionary on a rack of books, in which a specific name can be translated into its definition. The authoritative nameserver is the last stop in the nameserver query. If the authoritative name server has access to the requested record, it will return the IP address for the requested hostname back to the DNS </a:t>
            </a:r>
            <a:r>
              <a:rPr lang="en-US" sz="1600" b="0" i="0" dirty="0" err="1">
                <a:solidFill>
                  <a:srgbClr val="222222"/>
                </a:solidFill>
                <a:effectLst/>
                <a:latin typeface="Times New Roman" panose="02020603050405020304" pitchFamily="18" charset="0"/>
                <a:cs typeface="Times New Roman" panose="02020603050405020304" pitchFamily="18" charset="0"/>
              </a:rPr>
              <a:t>Recursor</a:t>
            </a:r>
            <a:r>
              <a:rPr lang="en-US" sz="1600" b="0" i="0" dirty="0">
                <a:solidFill>
                  <a:srgbClr val="222222"/>
                </a:solidFill>
                <a:effectLst/>
                <a:latin typeface="Times New Roman" panose="02020603050405020304" pitchFamily="18" charset="0"/>
                <a:cs typeface="Times New Roman" panose="02020603050405020304" pitchFamily="18" charset="0"/>
              </a:rPr>
              <a:t> (the librarian) that made the initial </a:t>
            </a:r>
            <a:r>
              <a:rPr lang="en-US" sz="1600" b="0" i="0" dirty="0" err="1">
                <a:solidFill>
                  <a:srgbClr val="222222"/>
                </a:solidFill>
                <a:effectLst/>
                <a:latin typeface="Times New Roman" panose="02020603050405020304" pitchFamily="18" charset="0"/>
                <a:cs typeface="Times New Roman" panose="02020603050405020304" pitchFamily="18" charset="0"/>
              </a:rPr>
              <a:t>reques</a:t>
            </a:r>
            <a:endParaRPr lang="en-US" sz="1600" b="0" i="0" dirty="0">
              <a:solidFill>
                <a:srgbClr val="222222"/>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6632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1E18A68-7BF1-4EF5-F90F-BF2BEE14508D}"/>
              </a:ext>
            </a:extLst>
          </p:cNvPr>
          <p:cNvSpPr txBox="1"/>
          <p:nvPr/>
        </p:nvSpPr>
        <p:spPr>
          <a:xfrm>
            <a:off x="876630" y="320448"/>
            <a:ext cx="10541442" cy="2120068"/>
          </a:xfrm>
          <a:prstGeom prst="rect">
            <a:avLst/>
          </a:prstGeom>
          <a:noFill/>
        </p:spPr>
        <p:txBody>
          <a:bodyPr wrap="square">
            <a:spAutoFit/>
          </a:bodyPr>
          <a:lstStyle/>
          <a:p>
            <a:pPr algn="just">
              <a:lnSpc>
                <a:spcPct val="150000"/>
              </a:lnSpc>
            </a:pPr>
            <a:r>
              <a:rPr lang="en-US" sz="1800" b="1" i="0" dirty="0">
                <a:solidFill>
                  <a:srgbClr val="222222"/>
                </a:solidFill>
                <a:effectLst/>
                <a:latin typeface="Times New Roman" panose="02020603050405020304" pitchFamily="18" charset="0"/>
                <a:cs typeface="Times New Roman" panose="02020603050405020304" pitchFamily="18" charset="0"/>
              </a:rPr>
              <a:t>What's the difference between an authoritative DNS server and a recursive DNS resolver?</a:t>
            </a:r>
          </a:p>
          <a:p>
            <a:pPr algn="just">
              <a:lnSpc>
                <a:spcPct val="150000"/>
              </a:lnSpc>
            </a:pPr>
            <a:r>
              <a:rPr lang="en-US" sz="1800" b="0" i="0" dirty="0">
                <a:solidFill>
                  <a:srgbClr val="222222"/>
                </a:solidFill>
                <a:effectLst/>
                <a:latin typeface="Times New Roman" panose="02020603050405020304" pitchFamily="18" charset="0"/>
                <a:cs typeface="Times New Roman" panose="02020603050405020304" pitchFamily="18" charset="0"/>
              </a:rPr>
              <a:t>Both concepts refer to servers (groups of servers) that are integral to the DNS infrastructure, but each performs a different role and lives in different locations inside the pipeline of a DNS query. One way to think about the difference is the </a:t>
            </a:r>
            <a:r>
              <a:rPr lang="en-US" sz="1800" b="0" i="0" u="none" strike="noStrike" dirty="0">
                <a:solidFill>
                  <a:srgbClr val="222222"/>
                </a:solidFill>
                <a:effectLst/>
                <a:latin typeface="Times New Roman" panose="02020603050405020304" pitchFamily="18" charset="0"/>
                <a:cs typeface="Times New Roman" panose="02020603050405020304" pitchFamily="18" charset="0"/>
                <a:hlinkClick r:id="rId2"/>
              </a:rPr>
              <a:t>recursive</a:t>
            </a:r>
            <a:r>
              <a:rPr lang="en-US" sz="1800" b="0" i="0" dirty="0">
                <a:solidFill>
                  <a:srgbClr val="222222"/>
                </a:solidFill>
                <a:effectLst/>
                <a:latin typeface="Times New Roman" panose="02020603050405020304" pitchFamily="18" charset="0"/>
                <a:cs typeface="Times New Roman" panose="02020603050405020304" pitchFamily="18" charset="0"/>
              </a:rPr>
              <a:t> resolver is at the beginning of the DNS query and the authoritative nameserver is at the end</a:t>
            </a:r>
          </a:p>
        </p:txBody>
      </p:sp>
      <p:sp>
        <p:nvSpPr>
          <p:cNvPr id="9" name="TextBox 8">
            <a:extLst>
              <a:ext uri="{FF2B5EF4-FFF2-40B4-BE49-F238E27FC236}">
                <a16:creationId xmlns:a16="http://schemas.microsoft.com/office/drawing/2014/main" id="{18B23FDB-0879-B2BF-416E-D39781DF9FF9}"/>
              </a:ext>
            </a:extLst>
          </p:cNvPr>
          <p:cNvSpPr txBox="1"/>
          <p:nvPr/>
        </p:nvSpPr>
        <p:spPr>
          <a:xfrm>
            <a:off x="813019" y="4248871"/>
            <a:ext cx="10668663" cy="2264081"/>
          </a:xfrm>
          <a:prstGeom prst="rect">
            <a:avLst/>
          </a:prstGeom>
          <a:noFill/>
        </p:spPr>
        <p:txBody>
          <a:bodyPr wrap="square">
            <a:spAutoFit/>
          </a:bodyPr>
          <a:lstStyle/>
          <a:p>
            <a:pPr algn="l">
              <a:lnSpc>
                <a:spcPct val="150000"/>
              </a:lnSpc>
            </a:pPr>
            <a:r>
              <a:rPr lang="en-US" sz="1600" b="1" i="0" dirty="0">
                <a:solidFill>
                  <a:srgbClr val="222222"/>
                </a:solidFill>
                <a:effectLst/>
                <a:latin typeface="Times New Roman" panose="02020603050405020304" pitchFamily="18" charset="0"/>
                <a:cs typeface="Times New Roman" panose="02020603050405020304" pitchFamily="18" charset="0"/>
              </a:rPr>
              <a:t>Recursive DNS resolver</a:t>
            </a:r>
          </a:p>
          <a:p>
            <a:pPr algn="l">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The recursive resolver is the computer that responds to a recursive request from a client and takes the time to track down the </a:t>
            </a:r>
            <a:r>
              <a:rPr lang="en-US" sz="1600" b="0" i="0" u="none" strike="noStrike" dirty="0">
                <a:solidFill>
                  <a:srgbClr val="222222"/>
                </a:solidFill>
                <a:effectLst/>
                <a:latin typeface="Times New Roman" panose="02020603050405020304" pitchFamily="18" charset="0"/>
                <a:cs typeface="Times New Roman" panose="02020603050405020304" pitchFamily="18" charset="0"/>
                <a:hlinkClick r:id="rId3"/>
              </a:rPr>
              <a:t>DNS record</a:t>
            </a:r>
            <a:r>
              <a:rPr lang="en-US" sz="1600" b="0" i="0" dirty="0">
                <a:solidFill>
                  <a:srgbClr val="222222"/>
                </a:solidFill>
                <a:effectLst/>
                <a:latin typeface="Times New Roman" panose="02020603050405020304" pitchFamily="18" charset="0"/>
                <a:cs typeface="Times New Roman" panose="02020603050405020304" pitchFamily="18" charset="0"/>
              </a:rPr>
              <a:t>. It does this by making a series of requests until it reaches the authoritative DNS nameserver for the requested record (or times out or returns an error if no record is found). Luckily, recursive DNS resolvers do not always need to make multiple requests in order to track down the records needed to respond to a client; </a:t>
            </a:r>
            <a:r>
              <a:rPr lang="en-US" sz="1600" b="0" i="0" u="none" strike="noStrike" dirty="0">
                <a:solidFill>
                  <a:srgbClr val="222222"/>
                </a:solidFill>
                <a:effectLst/>
                <a:latin typeface="Times New Roman" panose="02020603050405020304" pitchFamily="18" charset="0"/>
                <a:cs typeface="Times New Roman" panose="02020603050405020304" pitchFamily="18" charset="0"/>
                <a:hlinkClick r:id="rId4"/>
              </a:rPr>
              <a:t>caching</a:t>
            </a:r>
            <a:r>
              <a:rPr lang="en-US" sz="1600" b="0" i="0" dirty="0">
                <a:solidFill>
                  <a:srgbClr val="222222"/>
                </a:solidFill>
                <a:effectLst/>
                <a:latin typeface="Times New Roman" panose="02020603050405020304" pitchFamily="18" charset="0"/>
                <a:cs typeface="Times New Roman" panose="02020603050405020304" pitchFamily="18" charset="0"/>
              </a:rPr>
              <a:t> is a data persistence process that helps short-circuit the necessary requests by serving the requested resource record earlier in the DNS lookup</a:t>
            </a:r>
          </a:p>
        </p:txBody>
      </p:sp>
      <p:pic>
        <p:nvPicPr>
          <p:cNvPr id="10" name="Picture 2" descr="DNS Record Request Sequence - DNS Recursive Resolver gets request from client">
            <a:extLst>
              <a:ext uri="{FF2B5EF4-FFF2-40B4-BE49-F238E27FC236}">
                <a16:creationId xmlns:a16="http://schemas.microsoft.com/office/drawing/2014/main" id="{05F02A5A-C9E6-32F0-474D-FFA7408EE40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20333" y="2101254"/>
            <a:ext cx="6354255" cy="2264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5190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FC9F466-4DBC-6E11-52BC-F54906821D5A}"/>
              </a:ext>
            </a:extLst>
          </p:cNvPr>
          <p:cNvSpPr txBox="1"/>
          <p:nvPr/>
        </p:nvSpPr>
        <p:spPr>
          <a:xfrm>
            <a:off x="773264" y="349931"/>
            <a:ext cx="10867445" cy="2264081"/>
          </a:xfrm>
          <a:prstGeom prst="rect">
            <a:avLst/>
          </a:prstGeom>
          <a:noFill/>
        </p:spPr>
        <p:txBody>
          <a:bodyPr wrap="square">
            <a:spAutoFit/>
          </a:bodyPr>
          <a:lstStyle/>
          <a:p>
            <a:pPr algn="l">
              <a:lnSpc>
                <a:spcPct val="150000"/>
              </a:lnSpc>
            </a:pPr>
            <a:r>
              <a:rPr lang="en-US" sz="1600" b="1" i="0" dirty="0">
                <a:solidFill>
                  <a:srgbClr val="222222"/>
                </a:solidFill>
                <a:effectLst/>
                <a:latin typeface="Times New Roman" panose="02020603050405020304" pitchFamily="18" charset="0"/>
                <a:cs typeface="Times New Roman" panose="02020603050405020304" pitchFamily="18" charset="0"/>
              </a:rPr>
              <a:t>Authoritative DNS server</a:t>
            </a:r>
          </a:p>
          <a:p>
            <a:pPr algn="l">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Put simply, an authoritative DNS server is a server that actually holds, and is responsible for, DNS resource records. This is the server at the bottom of the DNS lookup chain that will respond with the queried resource record, ultimately allowing the web browser making the request to reach the IP address needed to access a website or other web resources. An authoritative nameserver can satisfy queries from its own data without needing to query another source, as it is the final source of truth for certain DNS records</a:t>
            </a:r>
          </a:p>
        </p:txBody>
      </p:sp>
      <p:pic>
        <p:nvPicPr>
          <p:cNvPr id="2052" name="Picture 4" descr="DNS Record Request Sequence - DNS query reaches authoritative nameserver for cloudflare.com">
            <a:extLst>
              <a:ext uri="{FF2B5EF4-FFF2-40B4-BE49-F238E27FC236}">
                <a16:creationId xmlns:a16="http://schemas.microsoft.com/office/drawing/2014/main" id="{746D8773-B0CD-B0FE-7AC7-04659026E5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3931" y="2178727"/>
            <a:ext cx="5955528" cy="188445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210B359-A3CC-0438-18AE-4E71906A91D8}"/>
              </a:ext>
            </a:extLst>
          </p:cNvPr>
          <p:cNvSpPr txBox="1"/>
          <p:nvPr/>
        </p:nvSpPr>
        <p:spPr>
          <a:xfrm>
            <a:off x="634448" y="3627900"/>
            <a:ext cx="10923104" cy="1894749"/>
          </a:xfrm>
          <a:prstGeom prst="rect">
            <a:avLst/>
          </a:prstGeom>
          <a:noFill/>
        </p:spPr>
        <p:txBody>
          <a:bodyPr wrap="square">
            <a:spAutoFit/>
          </a:bodyPr>
          <a:lstStyle/>
          <a:p>
            <a:pPr algn="l">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It’s worth mentioning that in instances where the query is for a subdomain such as foo.example.com or </a:t>
            </a:r>
            <a:r>
              <a:rPr lang="en-US" sz="1600" b="0" i="0" u="none" strike="noStrike" dirty="0">
                <a:solidFill>
                  <a:srgbClr val="222222"/>
                </a:solidFill>
                <a:effectLst/>
                <a:latin typeface="Times New Roman" panose="02020603050405020304" pitchFamily="18" charset="0"/>
                <a:cs typeface="Times New Roman" panose="02020603050405020304" pitchFamily="18" charset="0"/>
                <a:hlinkClick r:id="rId3"/>
              </a:rPr>
              <a:t>blog.cloudflare.com</a:t>
            </a:r>
            <a:r>
              <a:rPr lang="en-US" sz="1600" b="0" i="0" dirty="0">
                <a:solidFill>
                  <a:srgbClr val="222222"/>
                </a:solidFill>
                <a:effectLst/>
                <a:latin typeface="Times New Roman" panose="02020603050405020304" pitchFamily="18" charset="0"/>
                <a:cs typeface="Times New Roman" panose="02020603050405020304" pitchFamily="18" charset="0"/>
              </a:rPr>
              <a:t>, an additional nameserver will be added to the sequence after the authoritative nameserver, which is responsible for storing the subdomain’s </a:t>
            </a:r>
            <a:r>
              <a:rPr lang="en-US" sz="1600" b="0" i="0" u="none" strike="noStrike" dirty="0">
                <a:solidFill>
                  <a:srgbClr val="222222"/>
                </a:solidFill>
                <a:effectLst/>
                <a:latin typeface="Times New Roman" panose="02020603050405020304" pitchFamily="18" charset="0"/>
                <a:cs typeface="Times New Roman" panose="02020603050405020304" pitchFamily="18" charset="0"/>
                <a:hlinkClick r:id="rId4"/>
              </a:rPr>
              <a:t>CNAME record</a:t>
            </a:r>
            <a:r>
              <a:rPr lang="en-US" sz="1600" b="0" i="0" dirty="0">
                <a:solidFill>
                  <a:srgbClr val="222222"/>
                </a:solidFill>
                <a:effectLst/>
                <a:latin typeface="Times New Roman" panose="02020603050405020304" pitchFamily="18" charset="0"/>
                <a:cs typeface="Times New Roman" panose="02020603050405020304" pitchFamily="18" charset="0"/>
              </a:rPr>
              <a:t>.</a:t>
            </a:r>
          </a:p>
          <a:p>
            <a:pPr>
              <a:lnSpc>
                <a:spcPct val="150000"/>
              </a:lnSpc>
            </a:pPr>
            <a:br>
              <a:rPr lang="en-US" sz="1600" dirty="0">
                <a:latin typeface="Times New Roman" panose="02020603050405020304" pitchFamily="18" charset="0"/>
                <a:cs typeface="Times New Roman" panose="02020603050405020304" pitchFamily="18" charset="0"/>
              </a:rPr>
            </a:br>
            <a:endParaRPr lang="en-IN" sz="1600" dirty="0">
              <a:latin typeface="Times New Roman" panose="02020603050405020304" pitchFamily="18" charset="0"/>
              <a:cs typeface="Times New Roman" panose="02020603050405020304" pitchFamily="18" charset="0"/>
            </a:endParaRPr>
          </a:p>
        </p:txBody>
      </p:sp>
      <p:pic>
        <p:nvPicPr>
          <p:cNvPr id="2054" name="Picture 6" descr="DNS Record Request Sequence - DNS query to CNAME record for subdomain blog.cloudflare.com">
            <a:extLst>
              <a:ext uri="{FF2B5EF4-FFF2-40B4-BE49-F238E27FC236}">
                <a16:creationId xmlns:a16="http://schemas.microsoft.com/office/drawing/2014/main" id="{B4988AC2-783B-4D7D-6755-C3C832794CB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4089" y="4367268"/>
            <a:ext cx="5120641" cy="24907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20118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EBE5846-73D5-CE7B-AA70-246C339EB0F4}"/>
              </a:ext>
            </a:extLst>
          </p:cNvPr>
          <p:cNvSpPr txBox="1"/>
          <p:nvPr/>
        </p:nvSpPr>
        <p:spPr>
          <a:xfrm>
            <a:off x="582435" y="228802"/>
            <a:ext cx="3878247" cy="369332"/>
          </a:xfrm>
          <a:prstGeom prst="rect">
            <a:avLst/>
          </a:prstGeom>
          <a:noFill/>
        </p:spPr>
        <p:txBody>
          <a:bodyPr wrap="square">
            <a:spAutoFit/>
          </a:bodyPr>
          <a:lstStyle/>
          <a:p>
            <a:pPr algn="l"/>
            <a:r>
              <a:rPr lang="en-US" b="1" i="0" dirty="0">
                <a:solidFill>
                  <a:srgbClr val="222222"/>
                </a:solidFill>
                <a:effectLst/>
                <a:latin typeface="-apple-system"/>
              </a:rPr>
              <a:t>What are the steps in a DNS lookup?</a:t>
            </a:r>
          </a:p>
        </p:txBody>
      </p:sp>
      <p:sp>
        <p:nvSpPr>
          <p:cNvPr id="8" name="TextBox 7">
            <a:extLst>
              <a:ext uri="{FF2B5EF4-FFF2-40B4-BE49-F238E27FC236}">
                <a16:creationId xmlns:a16="http://schemas.microsoft.com/office/drawing/2014/main" id="{720CF443-B36A-E616-ACE2-9D2C07AA33E8}"/>
              </a:ext>
            </a:extLst>
          </p:cNvPr>
          <p:cNvSpPr txBox="1"/>
          <p:nvPr/>
        </p:nvSpPr>
        <p:spPr>
          <a:xfrm>
            <a:off x="582435" y="712363"/>
            <a:ext cx="11018518" cy="2264081"/>
          </a:xfrm>
          <a:prstGeom prst="rect">
            <a:avLst/>
          </a:prstGeom>
          <a:noFill/>
        </p:spPr>
        <p:txBody>
          <a:bodyPr wrap="square">
            <a:spAutoFit/>
          </a:bodyPr>
          <a:lstStyle/>
          <a:p>
            <a:pPr algn="just">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For most situations, DNS is concerned with a domain name being translated into the appropriate IP address. To learn how this process works, it helps to follow the path of a DNS lookup as it travels from a web browser, through the DNS lookup process, and back again. Let's take a look at the steps.</a:t>
            </a:r>
          </a:p>
          <a:p>
            <a:pPr algn="just">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Note: Often DNS lookup information will be cached either locally inside the querying computer or remotely in the DNS infrastructure. There are typically 8 steps in a DNS lookup. When DNS information is cached, steps are skipped from the DNS lookup process which makes it quicker. The example below outlines all 8 steps when nothing is cached.</a:t>
            </a:r>
          </a:p>
        </p:txBody>
      </p:sp>
    </p:spTree>
    <p:extLst>
      <p:ext uri="{BB962C8B-B14F-4D97-AF65-F5344CB8AC3E}">
        <p14:creationId xmlns:p14="http://schemas.microsoft.com/office/powerpoint/2010/main" val="560833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349B65F-8921-6F31-4098-12010188B4AF}"/>
              </a:ext>
            </a:extLst>
          </p:cNvPr>
          <p:cNvSpPr txBox="1"/>
          <p:nvPr/>
        </p:nvSpPr>
        <p:spPr>
          <a:xfrm>
            <a:off x="426059" y="363375"/>
            <a:ext cx="11172243" cy="5218736"/>
          </a:xfrm>
          <a:prstGeom prst="rect">
            <a:avLst/>
          </a:prstGeom>
          <a:noFill/>
        </p:spPr>
        <p:txBody>
          <a:bodyPr wrap="square">
            <a:spAutoFit/>
          </a:bodyPr>
          <a:lstStyle/>
          <a:p>
            <a:pPr algn="l">
              <a:lnSpc>
                <a:spcPct val="150000"/>
              </a:lnSpc>
            </a:pPr>
            <a:r>
              <a:rPr lang="en-US" sz="1600" b="1" i="0" dirty="0">
                <a:solidFill>
                  <a:srgbClr val="222222"/>
                </a:solidFill>
                <a:effectLst/>
                <a:latin typeface="Times New Roman" panose="02020603050405020304" pitchFamily="18" charset="0"/>
                <a:cs typeface="Times New Roman" panose="02020603050405020304" pitchFamily="18" charset="0"/>
              </a:rPr>
              <a:t>The 8 steps in a DNS lookup:</a:t>
            </a:r>
          </a:p>
          <a:p>
            <a:pPr algn="l">
              <a:lnSpc>
                <a:spcPct val="150000"/>
              </a:lnSpc>
              <a:buFont typeface="+mj-lt"/>
              <a:buAutoNum type="arabicPeriod"/>
            </a:pPr>
            <a:r>
              <a:rPr lang="en-US" sz="1600" b="0" i="0" dirty="0">
                <a:solidFill>
                  <a:srgbClr val="222222"/>
                </a:solidFill>
                <a:effectLst/>
                <a:latin typeface="Times New Roman" panose="02020603050405020304" pitchFamily="18" charset="0"/>
                <a:cs typeface="Times New Roman" panose="02020603050405020304" pitchFamily="18" charset="0"/>
              </a:rPr>
              <a:t>A user types ‘example.com’ into a web browser and the query travels into the Internet and is received by a DNS recursive resolver.</a:t>
            </a:r>
          </a:p>
          <a:p>
            <a:pPr algn="l">
              <a:lnSpc>
                <a:spcPct val="150000"/>
              </a:lnSpc>
              <a:buFont typeface="+mj-lt"/>
              <a:buAutoNum type="arabicPeriod"/>
            </a:pPr>
            <a:r>
              <a:rPr lang="en-US" sz="1600" b="0" i="0" dirty="0">
                <a:solidFill>
                  <a:srgbClr val="222222"/>
                </a:solidFill>
                <a:effectLst/>
                <a:latin typeface="Times New Roman" panose="02020603050405020304" pitchFamily="18" charset="0"/>
                <a:cs typeface="Times New Roman" panose="02020603050405020304" pitchFamily="18" charset="0"/>
              </a:rPr>
              <a:t>The resolver then queries a DNS root nameserver (.).</a:t>
            </a:r>
          </a:p>
          <a:p>
            <a:pPr algn="l">
              <a:lnSpc>
                <a:spcPct val="150000"/>
              </a:lnSpc>
              <a:buFont typeface="+mj-lt"/>
              <a:buAutoNum type="arabicPeriod"/>
            </a:pPr>
            <a:r>
              <a:rPr lang="en-US" sz="1600" b="0" i="0" dirty="0">
                <a:solidFill>
                  <a:srgbClr val="222222"/>
                </a:solidFill>
                <a:effectLst/>
                <a:latin typeface="Times New Roman" panose="02020603050405020304" pitchFamily="18" charset="0"/>
                <a:cs typeface="Times New Roman" panose="02020603050405020304" pitchFamily="18" charset="0"/>
              </a:rPr>
              <a:t>The root server then responds to the resolver with the address of a Top Level Domain (TLD) DNS server (such as .com or </a:t>
            </a:r>
            <a:r>
              <a:rPr lang="en-US" sz="1600" b="0" i="0" dirty="0" err="1">
                <a:solidFill>
                  <a:srgbClr val="222222"/>
                </a:solidFill>
                <a:effectLst/>
                <a:latin typeface="Times New Roman" panose="02020603050405020304" pitchFamily="18" charset="0"/>
                <a:cs typeface="Times New Roman" panose="02020603050405020304" pitchFamily="18" charset="0"/>
              </a:rPr>
              <a:t>.net</a:t>
            </a:r>
            <a:r>
              <a:rPr lang="en-US" sz="1600" b="0" i="0" dirty="0">
                <a:solidFill>
                  <a:srgbClr val="222222"/>
                </a:solidFill>
                <a:effectLst/>
                <a:latin typeface="Times New Roman" panose="02020603050405020304" pitchFamily="18" charset="0"/>
                <a:cs typeface="Times New Roman" panose="02020603050405020304" pitchFamily="18" charset="0"/>
              </a:rPr>
              <a:t>), which stores the information for its domains. When searching for example.com, our request is pointed toward the .com TLD.</a:t>
            </a:r>
          </a:p>
          <a:p>
            <a:pPr algn="l">
              <a:lnSpc>
                <a:spcPct val="150000"/>
              </a:lnSpc>
              <a:buFont typeface="+mj-lt"/>
              <a:buAutoNum type="arabicPeriod"/>
            </a:pPr>
            <a:r>
              <a:rPr lang="en-US" sz="1600" b="0" i="0" dirty="0">
                <a:solidFill>
                  <a:srgbClr val="222222"/>
                </a:solidFill>
                <a:effectLst/>
                <a:latin typeface="Times New Roman" panose="02020603050405020304" pitchFamily="18" charset="0"/>
                <a:cs typeface="Times New Roman" panose="02020603050405020304" pitchFamily="18" charset="0"/>
              </a:rPr>
              <a:t>The resolver then makes a request to the .com TLD.</a:t>
            </a:r>
          </a:p>
          <a:p>
            <a:pPr algn="l">
              <a:lnSpc>
                <a:spcPct val="150000"/>
              </a:lnSpc>
              <a:buFont typeface="+mj-lt"/>
              <a:buAutoNum type="arabicPeriod"/>
            </a:pPr>
            <a:r>
              <a:rPr lang="en-US" sz="1600" b="0" i="0" dirty="0">
                <a:solidFill>
                  <a:srgbClr val="222222"/>
                </a:solidFill>
                <a:effectLst/>
                <a:latin typeface="Times New Roman" panose="02020603050405020304" pitchFamily="18" charset="0"/>
                <a:cs typeface="Times New Roman" panose="02020603050405020304" pitchFamily="18" charset="0"/>
              </a:rPr>
              <a:t>The TLD server then responds with the IP address of the domain’s nameserver, example.com.</a:t>
            </a:r>
          </a:p>
          <a:p>
            <a:pPr algn="l">
              <a:lnSpc>
                <a:spcPct val="150000"/>
              </a:lnSpc>
              <a:buFont typeface="+mj-lt"/>
              <a:buAutoNum type="arabicPeriod"/>
            </a:pPr>
            <a:r>
              <a:rPr lang="en-US" sz="1600" b="0" i="0" dirty="0">
                <a:solidFill>
                  <a:srgbClr val="222222"/>
                </a:solidFill>
                <a:effectLst/>
                <a:latin typeface="Times New Roman" panose="02020603050405020304" pitchFamily="18" charset="0"/>
                <a:cs typeface="Times New Roman" panose="02020603050405020304" pitchFamily="18" charset="0"/>
              </a:rPr>
              <a:t>Lastly, the recursive resolver sends a query to the domain’s nameserver.</a:t>
            </a:r>
          </a:p>
          <a:p>
            <a:pPr algn="l">
              <a:lnSpc>
                <a:spcPct val="150000"/>
              </a:lnSpc>
              <a:buFont typeface="+mj-lt"/>
              <a:buAutoNum type="arabicPeriod"/>
            </a:pPr>
            <a:r>
              <a:rPr lang="en-US" sz="1600" b="0" i="0" dirty="0">
                <a:solidFill>
                  <a:srgbClr val="222222"/>
                </a:solidFill>
                <a:effectLst/>
                <a:latin typeface="Times New Roman" panose="02020603050405020304" pitchFamily="18" charset="0"/>
                <a:cs typeface="Times New Roman" panose="02020603050405020304" pitchFamily="18" charset="0"/>
              </a:rPr>
              <a:t>The IP address for example.com is then returned to the resolver from the nameserver.</a:t>
            </a:r>
          </a:p>
          <a:p>
            <a:pPr algn="l">
              <a:lnSpc>
                <a:spcPct val="150000"/>
              </a:lnSpc>
              <a:buFont typeface="+mj-lt"/>
              <a:buAutoNum type="arabicPeriod"/>
            </a:pPr>
            <a:r>
              <a:rPr lang="en-US" sz="1600" b="0" i="0" dirty="0">
                <a:solidFill>
                  <a:srgbClr val="222222"/>
                </a:solidFill>
                <a:effectLst/>
                <a:latin typeface="Times New Roman" panose="02020603050405020304" pitchFamily="18" charset="0"/>
                <a:cs typeface="Times New Roman" panose="02020603050405020304" pitchFamily="18" charset="0"/>
              </a:rPr>
              <a:t>The DNS resolver then responds to the web browser with the IP address of the domain requested initially.</a:t>
            </a:r>
          </a:p>
          <a:p>
            <a:pPr algn="l">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Once the 8 steps of the DNS lookup have returned the IP address for example.com, the browser is able to make the request for the web page:</a:t>
            </a:r>
          </a:p>
          <a:p>
            <a:pPr algn="l">
              <a:lnSpc>
                <a:spcPct val="150000"/>
              </a:lnSpc>
              <a:buFont typeface="+mj-lt"/>
              <a:buAutoNum type="arabicPeriod"/>
            </a:pPr>
            <a:r>
              <a:rPr lang="en-US" sz="1600" b="0" i="0" dirty="0">
                <a:solidFill>
                  <a:srgbClr val="222222"/>
                </a:solidFill>
                <a:effectLst/>
                <a:latin typeface="Times New Roman" panose="02020603050405020304" pitchFamily="18" charset="0"/>
                <a:cs typeface="Times New Roman" panose="02020603050405020304" pitchFamily="18" charset="0"/>
              </a:rPr>
              <a:t>The browser makes a </a:t>
            </a:r>
            <a:r>
              <a:rPr lang="en-US" sz="1600" b="0" i="0" u="none" strike="noStrike" dirty="0">
                <a:solidFill>
                  <a:srgbClr val="222222"/>
                </a:solidFill>
                <a:effectLst/>
                <a:latin typeface="Times New Roman" panose="02020603050405020304" pitchFamily="18" charset="0"/>
                <a:cs typeface="Times New Roman" panose="02020603050405020304" pitchFamily="18" charset="0"/>
                <a:hlinkClick r:id="rId2"/>
              </a:rPr>
              <a:t>HTTP</a:t>
            </a:r>
            <a:r>
              <a:rPr lang="en-US" sz="1600" b="0" i="0" dirty="0">
                <a:solidFill>
                  <a:srgbClr val="222222"/>
                </a:solidFill>
                <a:effectLst/>
                <a:latin typeface="Times New Roman" panose="02020603050405020304" pitchFamily="18" charset="0"/>
                <a:cs typeface="Times New Roman" panose="02020603050405020304" pitchFamily="18" charset="0"/>
              </a:rPr>
              <a:t> request to the IP address.</a:t>
            </a:r>
          </a:p>
          <a:p>
            <a:pPr algn="l">
              <a:lnSpc>
                <a:spcPct val="150000"/>
              </a:lnSpc>
              <a:buFont typeface="+mj-lt"/>
              <a:buAutoNum type="arabicPeriod"/>
            </a:pPr>
            <a:r>
              <a:rPr lang="en-US" sz="1600" b="0" i="0" dirty="0">
                <a:solidFill>
                  <a:srgbClr val="222222"/>
                </a:solidFill>
                <a:effectLst/>
                <a:latin typeface="Times New Roman" panose="02020603050405020304" pitchFamily="18" charset="0"/>
                <a:cs typeface="Times New Roman" panose="02020603050405020304" pitchFamily="18" charset="0"/>
              </a:rPr>
              <a:t>The server at that IP returns the webpage to be rendered in the browser (step 10)</a:t>
            </a:r>
          </a:p>
        </p:txBody>
      </p:sp>
    </p:spTree>
    <p:extLst>
      <p:ext uri="{BB962C8B-B14F-4D97-AF65-F5344CB8AC3E}">
        <p14:creationId xmlns:p14="http://schemas.microsoft.com/office/powerpoint/2010/main" val="3466122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omplete DNS Lookup and Webpage Query - 10 steps">
            <a:extLst>
              <a:ext uri="{FF2B5EF4-FFF2-40B4-BE49-F238E27FC236}">
                <a16:creationId xmlns:a16="http://schemas.microsoft.com/office/drawing/2014/main" id="{18BDC2EC-4A42-5341-AA30-CB0B827167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325" y="389614"/>
            <a:ext cx="11122304" cy="556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0183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A6D13E7-4A83-CFAB-1E75-7593F079A82F}"/>
              </a:ext>
            </a:extLst>
          </p:cNvPr>
          <p:cNvSpPr txBox="1"/>
          <p:nvPr/>
        </p:nvSpPr>
        <p:spPr>
          <a:xfrm>
            <a:off x="566530" y="90131"/>
            <a:ext cx="11042373" cy="2633413"/>
          </a:xfrm>
          <a:prstGeom prst="rect">
            <a:avLst/>
          </a:prstGeom>
          <a:noFill/>
        </p:spPr>
        <p:txBody>
          <a:bodyPr wrap="square">
            <a:spAutoFit/>
          </a:bodyPr>
          <a:lstStyle/>
          <a:p>
            <a:pPr algn="l">
              <a:lnSpc>
                <a:spcPct val="150000"/>
              </a:lnSpc>
            </a:pPr>
            <a:r>
              <a:rPr lang="en-US" sz="1600" b="1" i="0" dirty="0">
                <a:solidFill>
                  <a:srgbClr val="222222"/>
                </a:solidFill>
                <a:effectLst/>
                <a:latin typeface="Times New Roman" panose="02020603050405020304" pitchFamily="18" charset="0"/>
                <a:cs typeface="Times New Roman" panose="02020603050405020304" pitchFamily="18" charset="0"/>
              </a:rPr>
              <a:t>What is a DNS resolver?</a:t>
            </a:r>
          </a:p>
          <a:p>
            <a:pPr algn="l">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The DNS resolver is the first stop in the DNS lookup, and it is responsible for dealing with the client that made the initial request. The resolver starts the sequence of queries that ultimately leads to a URL being translated into the necessary IP address.</a:t>
            </a:r>
          </a:p>
          <a:p>
            <a:pPr algn="l">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Note: A typical </a:t>
            </a:r>
            <a:r>
              <a:rPr lang="en-US" sz="1600" b="0" i="0" dirty="0" err="1">
                <a:solidFill>
                  <a:srgbClr val="222222"/>
                </a:solidFill>
                <a:effectLst/>
                <a:latin typeface="Times New Roman" panose="02020603050405020304" pitchFamily="18" charset="0"/>
                <a:cs typeface="Times New Roman" panose="02020603050405020304" pitchFamily="18" charset="0"/>
              </a:rPr>
              <a:t>uncached</a:t>
            </a:r>
            <a:r>
              <a:rPr lang="en-US" sz="1600" b="0" i="0" dirty="0">
                <a:solidFill>
                  <a:srgbClr val="222222"/>
                </a:solidFill>
                <a:effectLst/>
                <a:latin typeface="Times New Roman" panose="02020603050405020304" pitchFamily="18" charset="0"/>
                <a:cs typeface="Times New Roman" panose="02020603050405020304" pitchFamily="18" charset="0"/>
              </a:rPr>
              <a:t> DNS lookup will involve both recursive and iterative queries.</a:t>
            </a:r>
          </a:p>
          <a:p>
            <a:pPr algn="l">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It's important to differentiate between a </a:t>
            </a:r>
            <a:r>
              <a:rPr lang="en-US" sz="1600" b="0" i="0" u="none" strike="noStrike" dirty="0">
                <a:solidFill>
                  <a:srgbClr val="222222"/>
                </a:solidFill>
                <a:effectLst/>
                <a:latin typeface="Times New Roman" panose="02020603050405020304" pitchFamily="18" charset="0"/>
                <a:cs typeface="Times New Roman" panose="02020603050405020304" pitchFamily="18" charset="0"/>
                <a:hlinkClick r:id="rId2"/>
              </a:rPr>
              <a:t>recursive DNS</a:t>
            </a:r>
            <a:r>
              <a:rPr lang="en-US" sz="1600" b="0" i="0" dirty="0">
                <a:solidFill>
                  <a:srgbClr val="222222"/>
                </a:solidFill>
                <a:effectLst/>
                <a:latin typeface="Times New Roman" panose="02020603050405020304" pitchFamily="18" charset="0"/>
                <a:cs typeface="Times New Roman" panose="02020603050405020304" pitchFamily="18" charset="0"/>
              </a:rPr>
              <a:t> query and a recursive DNS resolver. The query refers to the request made to a DNS resolver requiring the resolution of the query. A DNS recursive resolver is the computer that accepts a recursive query and processes the response by making the necessary requests.</a:t>
            </a:r>
          </a:p>
        </p:txBody>
      </p:sp>
      <p:pic>
        <p:nvPicPr>
          <p:cNvPr id="6146" name="Picture 2" descr="DNS recursive query goes from DNS client to DNS recursive resolver">
            <a:extLst>
              <a:ext uri="{FF2B5EF4-FFF2-40B4-BE49-F238E27FC236}">
                <a16:creationId xmlns:a16="http://schemas.microsoft.com/office/drawing/2014/main" id="{731C1F8B-1DA4-1890-ECC5-FA125FAACB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3670" y="3543024"/>
            <a:ext cx="9536264" cy="22847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44125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49DC959-3A4F-6B0A-49A5-34CE309DE009}"/>
              </a:ext>
            </a:extLst>
          </p:cNvPr>
          <p:cNvSpPr txBox="1"/>
          <p:nvPr/>
        </p:nvSpPr>
        <p:spPr>
          <a:xfrm>
            <a:off x="506233" y="626025"/>
            <a:ext cx="11179534" cy="5218736"/>
          </a:xfrm>
          <a:prstGeom prst="rect">
            <a:avLst/>
          </a:prstGeom>
          <a:noFill/>
        </p:spPr>
        <p:txBody>
          <a:bodyPr wrap="square">
            <a:spAutoFit/>
          </a:bodyPr>
          <a:lstStyle/>
          <a:p>
            <a:pPr algn="l">
              <a:lnSpc>
                <a:spcPct val="150000"/>
              </a:lnSpc>
            </a:pPr>
            <a:r>
              <a:rPr lang="en-US" sz="1600" b="1" i="0" dirty="0">
                <a:solidFill>
                  <a:srgbClr val="222222"/>
                </a:solidFill>
                <a:effectLst/>
                <a:latin typeface="Times New Roman" panose="02020603050405020304" pitchFamily="18" charset="0"/>
                <a:cs typeface="Times New Roman" panose="02020603050405020304" pitchFamily="18" charset="0"/>
              </a:rPr>
              <a:t>What are the types of DNS queries?</a:t>
            </a:r>
          </a:p>
          <a:p>
            <a:pPr algn="l">
              <a:lnSpc>
                <a:spcPct val="150000"/>
              </a:lnSpc>
            </a:pPr>
            <a:r>
              <a:rPr lang="en-US" sz="1600" b="0" i="0" dirty="0">
                <a:solidFill>
                  <a:srgbClr val="222222"/>
                </a:solidFill>
                <a:effectLst/>
                <a:latin typeface="Times New Roman" panose="02020603050405020304" pitchFamily="18" charset="0"/>
                <a:cs typeface="Times New Roman" panose="02020603050405020304" pitchFamily="18" charset="0"/>
              </a:rPr>
              <a:t>In a typical DNS lookup three types of queries occur. By using a combination of these queries, an optimized process for DNS resolution can result in a reduction of distance traveled. In an ideal situation cached record data will be available, allowing a DNS name server to return a non-recursive query.</a:t>
            </a:r>
          </a:p>
          <a:p>
            <a:pPr algn="l">
              <a:lnSpc>
                <a:spcPct val="150000"/>
              </a:lnSpc>
            </a:pPr>
            <a:r>
              <a:rPr lang="en-US" sz="1600" b="1" i="0" dirty="0">
                <a:solidFill>
                  <a:srgbClr val="222222"/>
                </a:solidFill>
                <a:effectLst/>
                <a:latin typeface="Times New Roman" panose="02020603050405020304" pitchFamily="18" charset="0"/>
                <a:cs typeface="Times New Roman" panose="02020603050405020304" pitchFamily="18" charset="0"/>
              </a:rPr>
              <a:t>3 types of DNS queries:</a:t>
            </a:r>
          </a:p>
          <a:p>
            <a:pPr algn="l">
              <a:lnSpc>
                <a:spcPct val="150000"/>
              </a:lnSpc>
              <a:buFont typeface="+mj-lt"/>
              <a:buAutoNum type="arabicPeriod"/>
            </a:pPr>
            <a:r>
              <a:rPr lang="en-US" sz="1600" b="1" i="0" dirty="0">
                <a:solidFill>
                  <a:srgbClr val="222222"/>
                </a:solidFill>
                <a:effectLst/>
                <a:latin typeface="Times New Roman" panose="02020603050405020304" pitchFamily="18" charset="0"/>
                <a:cs typeface="Times New Roman" panose="02020603050405020304" pitchFamily="18" charset="0"/>
              </a:rPr>
              <a:t>Recursive query</a:t>
            </a:r>
            <a:r>
              <a:rPr lang="en-US" sz="1600" b="0" i="0" dirty="0">
                <a:solidFill>
                  <a:srgbClr val="222222"/>
                </a:solidFill>
                <a:effectLst/>
                <a:latin typeface="Times New Roman" panose="02020603050405020304" pitchFamily="18" charset="0"/>
                <a:cs typeface="Times New Roman" panose="02020603050405020304" pitchFamily="18" charset="0"/>
              </a:rPr>
              <a:t> - In a recursive query, a DNS client requires that a DNS server (typically a DNS recursive resolver) will respond to the client with either the requested resource record or an error message if the resolver can't find the record.</a:t>
            </a:r>
          </a:p>
          <a:p>
            <a:pPr algn="l">
              <a:lnSpc>
                <a:spcPct val="150000"/>
              </a:lnSpc>
              <a:buFont typeface="+mj-lt"/>
              <a:buAutoNum type="arabicPeriod"/>
            </a:pPr>
            <a:r>
              <a:rPr lang="en-US" sz="1600" b="1" i="0" dirty="0">
                <a:solidFill>
                  <a:srgbClr val="222222"/>
                </a:solidFill>
                <a:effectLst/>
                <a:latin typeface="Times New Roman" panose="02020603050405020304" pitchFamily="18" charset="0"/>
                <a:cs typeface="Times New Roman" panose="02020603050405020304" pitchFamily="18" charset="0"/>
              </a:rPr>
              <a:t>Iterative query</a:t>
            </a:r>
            <a:r>
              <a:rPr lang="en-US" sz="1600" b="0" i="0" dirty="0">
                <a:solidFill>
                  <a:srgbClr val="222222"/>
                </a:solidFill>
                <a:effectLst/>
                <a:latin typeface="Times New Roman" panose="02020603050405020304" pitchFamily="18" charset="0"/>
                <a:cs typeface="Times New Roman" panose="02020603050405020304" pitchFamily="18" charset="0"/>
              </a:rPr>
              <a:t> - in this situation the DNS client will allow a DNS server to return the best answer it can. If the queried DNS server does not have a match for the query name, it will return a referral to a DNS server authoritative for a lower level of the domain namespace. The DNS client will then make a query to the referral address. This process continues with additional DNS servers down the query chain until either an error or timeout occurs.</a:t>
            </a:r>
          </a:p>
          <a:p>
            <a:pPr algn="l">
              <a:lnSpc>
                <a:spcPct val="150000"/>
              </a:lnSpc>
              <a:buFont typeface="+mj-lt"/>
              <a:buAutoNum type="arabicPeriod"/>
            </a:pPr>
            <a:r>
              <a:rPr lang="en-US" sz="1600" b="1" i="0" dirty="0">
                <a:solidFill>
                  <a:srgbClr val="222222"/>
                </a:solidFill>
                <a:effectLst/>
                <a:latin typeface="Times New Roman" panose="02020603050405020304" pitchFamily="18" charset="0"/>
                <a:cs typeface="Times New Roman" panose="02020603050405020304" pitchFamily="18" charset="0"/>
              </a:rPr>
              <a:t>Non-recursive query</a:t>
            </a:r>
            <a:r>
              <a:rPr lang="en-US" sz="1600" b="0" i="0" dirty="0">
                <a:solidFill>
                  <a:srgbClr val="222222"/>
                </a:solidFill>
                <a:effectLst/>
                <a:latin typeface="Times New Roman" panose="02020603050405020304" pitchFamily="18" charset="0"/>
                <a:cs typeface="Times New Roman" panose="02020603050405020304" pitchFamily="18" charset="0"/>
              </a:rPr>
              <a:t> - typically this will occur when a DNS resolver client queries a DNS server for a record that it has access to either because it's authoritative for the record or the record exists inside of its cache. Typically, a DNS server will cache DNS records to prevent additional bandwidth consumption and load on upstream servers</a:t>
            </a:r>
          </a:p>
        </p:txBody>
      </p:sp>
    </p:spTree>
    <p:extLst>
      <p:ext uri="{BB962C8B-B14F-4D97-AF65-F5344CB8AC3E}">
        <p14:creationId xmlns:p14="http://schemas.microsoft.com/office/powerpoint/2010/main" val="38670471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TotalTime>
  <Words>2172</Words>
  <Application>Microsoft Office PowerPoint</Application>
  <PresentationFormat>Widescreen</PresentationFormat>
  <Paragraphs>56</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-apple-system</vt: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Suresh Hulageri</dc:creator>
  <cp:lastModifiedBy>Suresh Hulageri</cp:lastModifiedBy>
  <cp:revision>1</cp:revision>
  <dcterms:created xsi:type="dcterms:W3CDTF">2023-11-29T14:30:26Z</dcterms:created>
  <dcterms:modified xsi:type="dcterms:W3CDTF">2023-11-29T16:11:12Z</dcterms:modified>
</cp:coreProperties>
</file>