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05" d="100"/>
          <a:sy n="105" d="100"/>
        </p:scale>
        <p:origin x="99" y="13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9D7A9-78F5-B9F2-AFCA-C29E3A172B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BB83A281-B209-1A81-AF12-E95B4E3735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0B4F937-9412-80B2-95E4-1F190F99DFBA}"/>
              </a:ext>
            </a:extLst>
          </p:cNvPr>
          <p:cNvSpPr>
            <a:spLocks noGrp="1"/>
          </p:cNvSpPr>
          <p:nvPr>
            <p:ph type="dt" sz="half" idx="10"/>
          </p:nvPr>
        </p:nvSpPr>
        <p:spPr/>
        <p:txBody>
          <a:bodyPr/>
          <a:lstStyle/>
          <a:p>
            <a:fld id="{43466A95-25E3-4AFF-BED6-950DB03FCC72}" type="datetimeFigureOut">
              <a:rPr lang="en-IN" smtClean="0"/>
              <a:t>27-11-2023</a:t>
            </a:fld>
            <a:endParaRPr lang="en-IN"/>
          </a:p>
        </p:txBody>
      </p:sp>
      <p:sp>
        <p:nvSpPr>
          <p:cNvPr id="5" name="Footer Placeholder 4">
            <a:extLst>
              <a:ext uri="{FF2B5EF4-FFF2-40B4-BE49-F238E27FC236}">
                <a16:creationId xmlns:a16="http://schemas.microsoft.com/office/drawing/2014/main" id="{6F30D5C5-AA7A-60DB-CB86-E70F1F6F0F2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41DFD00-A099-68D0-97E9-E3DB7EBA6C46}"/>
              </a:ext>
            </a:extLst>
          </p:cNvPr>
          <p:cNvSpPr>
            <a:spLocks noGrp="1"/>
          </p:cNvSpPr>
          <p:nvPr>
            <p:ph type="sldNum" sz="quarter" idx="12"/>
          </p:nvPr>
        </p:nvSpPr>
        <p:spPr/>
        <p:txBody>
          <a:bodyPr/>
          <a:lstStyle/>
          <a:p>
            <a:fld id="{8158C74A-74CD-49D4-9280-B2A808642A8E}" type="slidenum">
              <a:rPr lang="en-IN" smtClean="0"/>
              <a:t>‹#›</a:t>
            </a:fld>
            <a:endParaRPr lang="en-IN"/>
          </a:p>
        </p:txBody>
      </p:sp>
    </p:spTree>
    <p:extLst>
      <p:ext uri="{BB962C8B-B14F-4D97-AF65-F5344CB8AC3E}">
        <p14:creationId xmlns:p14="http://schemas.microsoft.com/office/powerpoint/2010/main" val="498227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89470-E6BE-A61E-27D6-00FB1B290394}"/>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BE756B3-ADCF-CF1A-4F83-46993400400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2A5338B-C07D-7F9D-1764-B931A55A86B3}"/>
              </a:ext>
            </a:extLst>
          </p:cNvPr>
          <p:cNvSpPr>
            <a:spLocks noGrp="1"/>
          </p:cNvSpPr>
          <p:nvPr>
            <p:ph type="dt" sz="half" idx="10"/>
          </p:nvPr>
        </p:nvSpPr>
        <p:spPr/>
        <p:txBody>
          <a:bodyPr/>
          <a:lstStyle/>
          <a:p>
            <a:fld id="{43466A95-25E3-4AFF-BED6-950DB03FCC72}" type="datetimeFigureOut">
              <a:rPr lang="en-IN" smtClean="0"/>
              <a:t>27-11-2023</a:t>
            </a:fld>
            <a:endParaRPr lang="en-IN"/>
          </a:p>
        </p:txBody>
      </p:sp>
      <p:sp>
        <p:nvSpPr>
          <p:cNvPr id="5" name="Footer Placeholder 4">
            <a:extLst>
              <a:ext uri="{FF2B5EF4-FFF2-40B4-BE49-F238E27FC236}">
                <a16:creationId xmlns:a16="http://schemas.microsoft.com/office/drawing/2014/main" id="{8F2A8E68-65AC-D6A7-B661-9A6CB52220F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E5B03E7-30D0-BC89-B22A-7662A784A3BA}"/>
              </a:ext>
            </a:extLst>
          </p:cNvPr>
          <p:cNvSpPr>
            <a:spLocks noGrp="1"/>
          </p:cNvSpPr>
          <p:nvPr>
            <p:ph type="sldNum" sz="quarter" idx="12"/>
          </p:nvPr>
        </p:nvSpPr>
        <p:spPr/>
        <p:txBody>
          <a:bodyPr/>
          <a:lstStyle/>
          <a:p>
            <a:fld id="{8158C74A-74CD-49D4-9280-B2A808642A8E}" type="slidenum">
              <a:rPr lang="en-IN" smtClean="0"/>
              <a:t>‹#›</a:t>
            </a:fld>
            <a:endParaRPr lang="en-IN"/>
          </a:p>
        </p:txBody>
      </p:sp>
    </p:spTree>
    <p:extLst>
      <p:ext uri="{BB962C8B-B14F-4D97-AF65-F5344CB8AC3E}">
        <p14:creationId xmlns:p14="http://schemas.microsoft.com/office/powerpoint/2010/main" val="3721812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8B82577-3FBA-E9FB-554A-4B5B17296B1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633CF62-8318-D073-1D9C-94FD9D19C5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408A99F-A844-02AF-455C-00C9B085B0C1}"/>
              </a:ext>
            </a:extLst>
          </p:cNvPr>
          <p:cNvSpPr>
            <a:spLocks noGrp="1"/>
          </p:cNvSpPr>
          <p:nvPr>
            <p:ph type="dt" sz="half" idx="10"/>
          </p:nvPr>
        </p:nvSpPr>
        <p:spPr/>
        <p:txBody>
          <a:bodyPr/>
          <a:lstStyle/>
          <a:p>
            <a:fld id="{43466A95-25E3-4AFF-BED6-950DB03FCC72}" type="datetimeFigureOut">
              <a:rPr lang="en-IN" smtClean="0"/>
              <a:t>27-11-2023</a:t>
            </a:fld>
            <a:endParaRPr lang="en-IN"/>
          </a:p>
        </p:txBody>
      </p:sp>
      <p:sp>
        <p:nvSpPr>
          <p:cNvPr id="5" name="Footer Placeholder 4">
            <a:extLst>
              <a:ext uri="{FF2B5EF4-FFF2-40B4-BE49-F238E27FC236}">
                <a16:creationId xmlns:a16="http://schemas.microsoft.com/office/drawing/2014/main" id="{06FE5C76-E062-11C8-02ED-C3CC383A604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AE25800-1E5E-A968-EDFD-CAEBE3575F91}"/>
              </a:ext>
            </a:extLst>
          </p:cNvPr>
          <p:cNvSpPr>
            <a:spLocks noGrp="1"/>
          </p:cNvSpPr>
          <p:nvPr>
            <p:ph type="sldNum" sz="quarter" idx="12"/>
          </p:nvPr>
        </p:nvSpPr>
        <p:spPr/>
        <p:txBody>
          <a:bodyPr/>
          <a:lstStyle/>
          <a:p>
            <a:fld id="{8158C74A-74CD-49D4-9280-B2A808642A8E}" type="slidenum">
              <a:rPr lang="en-IN" smtClean="0"/>
              <a:t>‹#›</a:t>
            </a:fld>
            <a:endParaRPr lang="en-IN"/>
          </a:p>
        </p:txBody>
      </p:sp>
    </p:spTree>
    <p:extLst>
      <p:ext uri="{BB962C8B-B14F-4D97-AF65-F5344CB8AC3E}">
        <p14:creationId xmlns:p14="http://schemas.microsoft.com/office/powerpoint/2010/main" val="1739053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8334E-0131-42A5-159F-67C09578027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38B711E1-9160-AE52-986C-AFB69186368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012F2D5-1CA0-0CE2-B94C-01ED0F13996D}"/>
              </a:ext>
            </a:extLst>
          </p:cNvPr>
          <p:cNvSpPr>
            <a:spLocks noGrp="1"/>
          </p:cNvSpPr>
          <p:nvPr>
            <p:ph type="dt" sz="half" idx="10"/>
          </p:nvPr>
        </p:nvSpPr>
        <p:spPr/>
        <p:txBody>
          <a:bodyPr/>
          <a:lstStyle/>
          <a:p>
            <a:fld id="{43466A95-25E3-4AFF-BED6-950DB03FCC72}" type="datetimeFigureOut">
              <a:rPr lang="en-IN" smtClean="0"/>
              <a:t>27-11-2023</a:t>
            </a:fld>
            <a:endParaRPr lang="en-IN"/>
          </a:p>
        </p:txBody>
      </p:sp>
      <p:sp>
        <p:nvSpPr>
          <p:cNvPr id="5" name="Footer Placeholder 4">
            <a:extLst>
              <a:ext uri="{FF2B5EF4-FFF2-40B4-BE49-F238E27FC236}">
                <a16:creationId xmlns:a16="http://schemas.microsoft.com/office/drawing/2014/main" id="{AF833078-4CB4-23DD-D420-0F88D31535E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57DBE92-B2EC-5C73-D007-FB0522EC9EA3}"/>
              </a:ext>
            </a:extLst>
          </p:cNvPr>
          <p:cNvSpPr>
            <a:spLocks noGrp="1"/>
          </p:cNvSpPr>
          <p:nvPr>
            <p:ph type="sldNum" sz="quarter" idx="12"/>
          </p:nvPr>
        </p:nvSpPr>
        <p:spPr/>
        <p:txBody>
          <a:bodyPr/>
          <a:lstStyle/>
          <a:p>
            <a:fld id="{8158C74A-74CD-49D4-9280-B2A808642A8E}" type="slidenum">
              <a:rPr lang="en-IN" smtClean="0"/>
              <a:t>‹#›</a:t>
            </a:fld>
            <a:endParaRPr lang="en-IN"/>
          </a:p>
        </p:txBody>
      </p:sp>
    </p:spTree>
    <p:extLst>
      <p:ext uri="{BB962C8B-B14F-4D97-AF65-F5344CB8AC3E}">
        <p14:creationId xmlns:p14="http://schemas.microsoft.com/office/powerpoint/2010/main" val="284331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EB5BD-F288-28C1-15B2-DDBC59046B5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40CF49F0-962F-CC36-FF8F-B17169DB0E8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5C5532-0685-46F4-F456-961CC5A34E56}"/>
              </a:ext>
            </a:extLst>
          </p:cNvPr>
          <p:cNvSpPr>
            <a:spLocks noGrp="1"/>
          </p:cNvSpPr>
          <p:nvPr>
            <p:ph type="dt" sz="half" idx="10"/>
          </p:nvPr>
        </p:nvSpPr>
        <p:spPr/>
        <p:txBody>
          <a:bodyPr/>
          <a:lstStyle/>
          <a:p>
            <a:fld id="{43466A95-25E3-4AFF-BED6-950DB03FCC72}" type="datetimeFigureOut">
              <a:rPr lang="en-IN" smtClean="0"/>
              <a:t>27-11-2023</a:t>
            </a:fld>
            <a:endParaRPr lang="en-IN"/>
          </a:p>
        </p:txBody>
      </p:sp>
      <p:sp>
        <p:nvSpPr>
          <p:cNvPr id="5" name="Footer Placeholder 4">
            <a:extLst>
              <a:ext uri="{FF2B5EF4-FFF2-40B4-BE49-F238E27FC236}">
                <a16:creationId xmlns:a16="http://schemas.microsoft.com/office/drawing/2014/main" id="{133C761F-1E12-DD86-0591-34304A64C62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0383D94-5166-09C6-21EB-322887FCDDD3}"/>
              </a:ext>
            </a:extLst>
          </p:cNvPr>
          <p:cNvSpPr>
            <a:spLocks noGrp="1"/>
          </p:cNvSpPr>
          <p:nvPr>
            <p:ph type="sldNum" sz="quarter" idx="12"/>
          </p:nvPr>
        </p:nvSpPr>
        <p:spPr/>
        <p:txBody>
          <a:bodyPr/>
          <a:lstStyle/>
          <a:p>
            <a:fld id="{8158C74A-74CD-49D4-9280-B2A808642A8E}" type="slidenum">
              <a:rPr lang="en-IN" smtClean="0"/>
              <a:t>‹#›</a:t>
            </a:fld>
            <a:endParaRPr lang="en-IN"/>
          </a:p>
        </p:txBody>
      </p:sp>
    </p:spTree>
    <p:extLst>
      <p:ext uri="{BB962C8B-B14F-4D97-AF65-F5344CB8AC3E}">
        <p14:creationId xmlns:p14="http://schemas.microsoft.com/office/powerpoint/2010/main" val="3470000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6B29F-E242-2FA9-4E9C-A163492848F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C16C971-DB0B-6C39-A640-BFA194CAEC7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775DCC3B-36FE-CE07-4249-1099F66C598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3F2AF696-EF8B-CC96-CD67-05CB6118CAAE}"/>
              </a:ext>
            </a:extLst>
          </p:cNvPr>
          <p:cNvSpPr>
            <a:spLocks noGrp="1"/>
          </p:cNvSpPr>
          <p:nvPr>
            <p:ph type="dt" sz="half" idx="10"/>
          </p:nvPr>
        </p:nvSpPr>
        <p:spPr/>
        <p:txBody>
          <a:bodyPr/>
          <a:lstStyle/>
          <a:p>
            <a:fld id="{43466A95-25E3-4AFF-BED6-950DB03FCC72}" type="datetimeFigureOut">
              <a:rPr lang="en-IN" smtClean="0"/>
              <a:t>27-11-2023</a:t>
            </a:fld>
            <a:endParaRPr lang="en-IN"/>
          </a:p>
        </p:txBody>
      </p:sp>
      <p:sp>
        <p:nvSpPr>
          <p:cNvPr id="6" name="Footer Placeholder 5">
            <a:extLst>
              <a:ext uri="{FF2B5EF4-FFF2-40B4-BE49-F238E27FC236}">
                <a16:creationId xmlns:a16="http://schemas.microsoft.com/office/drawing/2014/main" id="{DE5D88FD-32E7-1B8F-7FC1-FFC0C6DA7E6F}"/>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18FCBF6-1BA7-861D-3DD7-A7B184AE91B5}"/>
              </a:ext>
            </a:extLst>
          </p:cNvPr>
          <p:cNvSpPr>
            <a:spLocks noGrp="1"/>
          </p:cNvSpPr>
          <p:nvPr>
            <p:ph type="sldNum" sz="quarter" idx="12"/>
          </p:nvPr>
        </p:nvSpPr>
        <p:spPr/>
        <p:txBody>
          <a:bodyPr/>
          <a:lstStyle/>
          <a:p>
            <a:fld id="{8158C74A-74CD-49D4-9280-B2A808642A8E}" type="slidenum">
              <a:rPr lang="en-IN" smtClean="0"/>
              <a:t>‹#›</a:t>
            </a:fld>
            <a:endParaRPr lang="en-IN"/>
          </a:p>
        </p:txBody>
      </p:sp>
    </p:spTree>
    <p:extLst>
      <p:ext uri="{BB962C8B-B14F-4D97-AF65-F5344CB8AC3E}">
        <p14:creationId xmlns:p14="http://schemas.microsoft.com/office/powerpoint/2010/main" val="1500458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8BA36-011D-68CC-58BE-ADCBC87C2BC9}"/>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00D71A0-401A-48B9-4282-A22CD9AB8F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817488F-CA13-957A-02D7-3DF12301324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930EB520-423F-5400-2F49-9EB8BE55DD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2BB7D2B-AC50-84ED-912A-7E3A07579AD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EF185E01-B750-5697-6DFD-1B186EF9F5FB}"/>
              </a:ext>
            </a:extLst>
          </p:cNvPr>
          <p:cNvSpPr>
            <a:spLocks noGrp="1"/>
          </p:cNvSpPr>
          <p:nvPr>
            <p:ph type="dt" sz="half" idx="10"/>
          </p:nvPr>
        </p:nvSpPr>
        <p:spPr/>
        <p:txBody>
          <a:bodyPr/>
          <a:lstStyle/>
          <a:p>
            <a:fld id="{43466A95-25E3-4AFF-BED6-950DB03FCC72}" type="datetimeFigureOut">
              <a:rPr lang="en-IN" smtClean="0"/>
              <a:t>27-11-2023</a:t>
            </a:fld>
            <a:endParaRPr lang="en-IN"/>
          </a:p>
        </p:txBody>
      </p:sp>
      <p:sp>
        <p:nvSpPr>
          <p:cNvPr id="8" name="Footer Placeholder 7">
            <a:extLst>
              <a:ext uri="{FF2B5EF4-FFF2-40B4-BE49-F238E27FC236}">
                <a16:creationId xmlns:a16="http://schemas.microsoft.com/office/drawing/2014/main" id="{E904811A-4FA6-443B-4933-CB4A19D49BFF}"/>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1FABE473-5F95-4A9D-9784-AA76B07199D8}"/>
              </a:ext>
            </a:extLst>
          </p:cNvPr>
          <p:cNvSpPr>
            <a:spLocks noGrp="1"/>
          </p:cNvSpPr>
          <p:nvPr>
            <p:ph type="sldNum" sz="quarter" idx="12"/>
          </p:nvPr>
        </p:nvSpPr>
        <p:spPr/>
        <p:txBody>
          <a:bodyPr/>
          <a:lstStyle/>
          <a:p>
            <a:fld id="{8158C74A-74CD-49D4-9280-B2A808642A8E}" type="slidenum">
              <a:rPr lang="en-IN" smtClean="0"/>
              <a:t>‹#›</a:t>
            </a:fld>
            <a:endParaRPr lang="en-IN"/>
          </a:p>
        </p:txBody>
      </p:sp>
    </p:spTree>
    <p:extLst>
      <p:ext uri="{BB962C8B-B14F-4D97-AF65-F5344CB8AC3E}">
        <p14:creationId xmlns:p14="http://schemas.microsoft.com/office/powerpoint/2010/main" val="2967105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306C6-2414-860E-3797-4BE23632FE6F}"/>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B0724150-924B-580F-BB70-5DB69854166A}"/>
              </a:ext>
            </a:extLst>
          </p:cNvPr>
          <p:cNvSpPr>
            <a:spLocks noGrp="1"/>
          </p:cNvSpPr>
          <p:nvPr>
            <p:ph type="dt" sz="half" idx="10"/>
          </p:nvPr>
        </p:nvSpPr>
        <p:spPr/>
        <p:txBody>
          <a:bodyPr/>
          <a:lstStyle/>
          <a:p>
            <a:fld id="{43466A95-25E3-4AFF-BED6-950DB03FCC72}" type="datetimeFigureOut">
              <a:rPr lang="en-IN" smtClean="0"/>
              <a:t>27-11-2023</a:t>
            </a:fld>
            <a:endParaRPr lang="en-IN"/>
          </a:p>
        </p:txBody>
      </p:sp>
      <p:sp>
        <p:nvSpPr>
          <p:cNvPr id="4" name="Footer Placeholder 3">
            <a:extLst>
              <a:ext uri="{FF2B5EF4-FFF2-40B4-BE49-F238E27FC236}">
                <a16:creationId xmlns:a16="http://schemas.microsoft.com/office/drawing/2014/main" id="{6CBB930F-7C0A-0A97-A7C0-F088025A525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5969A1E1-E16A-C408-2DBA-8CD7F07AB9AB}"/>
              </a:ext>
            </a:extLst>
          </p:cNvPr>
          <p:cNvSpPr>
            <a:spLocks noGrp="1"/>
          </p:cNvSpPr>
          <p:nvPr>
            <p:ph type="sldNum" sz="quarter" idx="12"/>
          </p:nvPr>
        </p:nvSpPr>
        <p:spPr/>
        <p:txBody>
          <a:bodyPr/>
          <a:lstStyle/>
          <a:p>
            <a:fld id="{8158C74A-74CD-49D4-9280-B2A808642A8E}" type="slidenum">
              <a:rPr lang="en-IN" smtClean="0"/>
              <a:t>‹#›</a:t>
            </a:fld>
            <a:endParaRPr lang="en-IN"/>
          </a:p>
        </p:txBody>
      </p:sp>
    </p:spTree>
    <p:extLst>
      <p:ext uri="{BB962C8B-B14F-4D97-AF65-F5344CB8AC3E}">
        <p14:creationId xmlns:p14="http://schemas.microsoft.com/office/powerpoint/2010/main" val="4285558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FB1E15-0986-09E4-62CA-2253C79D96D0}"/>
              </a:ext>
            </a:extLst>
          </p:cNvPr>
          <p:cNvSpPr>
            <a:spLocks noGrp="1"/>
          </p:cNvSpPr>
          <p:nvPr>
            <p:ph type="dt" sz="half" idx="10"/>
          </p:nvPr>
        </p:nvSpPr>
        <p:spPr/>
        <p:txBody>
          <a:bodyPr/>
          <a:lstStyle/>
          <a:p>
            <a:fld id="{43466A95-25E3-4AFF-BED6-950DB03FCC72}" type="datetimeFigureOut">
              <a:rPr lang="en-IN" smtClean="0"/>
              <a:t>27-11-2023</a:t>
            </a:fld>
            <a:endParaRPr lang="en-IN"/>
          </a:p>
        </p:txBody>
      </p:sp>
      <p:sp>
        <p:nvSpPr>
          <p:cNvPr id="3" name="Footer Placeholder 2">
            <a:extLst>
              <a:ext uri="{FF2B5EF4-FFF2-40B4-BE49-F238E27FC236}">
                <a16:creationId xmlns:a16="http://schemas.microsoft.com/office/drawing/2014/main" id="{B08890D5-EC9C-8452-60F8-3F2F7CEB5827}"/>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0D05C8F9-AA58-C05D-9BDE-59A1A77EFD4E}"/>
              </a:ext>
            </a:extLst>
          </p:cNvPr>
          <p:cNvSpPr>
            <a:spLocks noGrp="1"/>
          </p:cNvSpPr>
          <p:nvPr>
            <p:ph type="sldNum" sz="quarter" idx="12"/>
          </p:nvPr>
        </p:nvSpPr>
        <p:spPr/>
        <p:txBody>
          <a:bodyPr/>
          <a:lstStyle/>
          <a:p>
            <a:fld id="{8158C74A-74CD-49D4-9280-B2A808642A8E}" type="slidenum">
              <a:rPr lang="en-IN" smtClean="0"/>
              <a:t>‹#›</a:t>
            </a:fld>
            <a:endParaRPr lang="en-IN"/>
          </a:p>
        </p:txBody>
      </p:sp>
    </p:spTree>
    <p:extLst>
      <p:ext uri="{BB962C8B-B14F-4D97-AF65-F5344CB8AC3E}">
        <p14:creationId xmlns:p14="http://schemas.microsoft.com/office/powerpoint/2010/main" val="1797727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37F9A-6F08-42A7-E988-7085823667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879E056-2B5E-BA85-6937-870118C382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6044B44-7642-8966-EB92-045EAEC79C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CAD528-5830-0DDF-2A0D-CA880D10FB21}"/>
              </a:ext>
            </a:extLst>
          </p:cNvPr>
          <p:cNvSpPr>
            <a:spLocks noGrp="1"/>
          </p:cNvSpPr>
          <p:nvPr>
            <p:ph type="dt" sz="half" idx="10"/>
          </p:nvPr>
        </p:nvSpPr>
        <p:spPr/>
        <p:txBody>
          <a:bodyPr/>
          <a:lstStyle/>
          <a:p>
            <a:fld id="{43466A95-25E3-4AFF-BED6-950DB03FCC72}" type="datetimeFigureOut">
              <a:rPr lang="en-IN" smtClean="0"/>
              <a:t>27-11-2023</a:t>
            </a:fld>
            <a:endParaRPr lang="en-IN"/>
          </a:p>
        </p:txBody>
      </p:sp>
      <p:sp>
        <p:nvSpPr>
          <p:cNvPr id="6" name="Footer Placeholder 5">
            <a:extLst>
              <a:ext uri="{FF2B5EF4-FFF2-40B4-BE49-F238E27FC236}">
                <a16:creationId xmlns:a16="http://schemas.microsoft.com/office/drawing/2014/main" id="{4D904093-399A-C2C9-C482-A718331E3C1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3CE2A47-B761-C6CD-0659-0AD54F69ECAD}"/>
              </a:ext>
            </a:extLst>
          </p:cNvPr>
          <p:cNvSpPr>
            <a:spLocks noGrp="1"/>
          </p:cNvSpPr>
          <p:nvPr>
            <p:ph type="sldNum" sz="quarter" idx="12"/>
          </p:nvPr>
        </p:nvSpPr>
        <p:spPr/>
        <p:txBody>
          <a:bodyPr/>
          <a:lstStyle/>
          <a:p>
            <a:fld id="{8158C74A-74CD-49D4-9280-B2A808642A8E}" type="slidenum">
              <a:rPr lang="en-IN" smtClean="0"/>
              <a:t>‹#›</a:t>
            </a:fld>
            <a:endParaRPr lang="en-IN"/>
          </a:p>
        </p:txBody>
      </p:sp>
    </p:spTree>
    <p:extLst>
      <p:ext uri="{BB962C8B-B14F-4D97-AF65-F5344CB8AC3E}">
        <p14:creationId xmlns:p14="http://schemas.microsoft.com/office/powerpoint/2010/main" val="2788944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D458C-75B4-97BF-35D9-1CAF511010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EEF2EA2-0FA8-FBE1-1BEB-93FF91F8CC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465D3AEC-28A0-A0D0-6ABF-D445583399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40AB4B-6528-F08F-6934-D7F3548BD7B9}"/>
              </a:ext>
            </a:extLst>
          </p:cNvPr>
          <p:cNvSpPr>
            <a:spLocks noGrp="1"/>
          </p:cNvSpPr>
          <p:nvPr>
            <p:ph type="dt" sz="half" idx="10"/>
          </p:nvPr>
        </p:nvSpPr>
        <p:spPr/>
        <p:txBody>
          <a:bodyPr/>
          <a:lstStyle/>
          <a:p>
            <a:fld id="{43466A95-25E3-4AFF-BED6-950DB03FCC72}" type="datetimeFigureOut">
              <a:rPr lang="en-IN" smtClean="0"/>
              <a:t>27-11-2023</a:t>
            </a:fld>
            <a:endParaRPr lang="en-IN"/>
          </a:p>
        </p:txBody>
      </p:sp>
      <p:sp>
        <p:nvSpPr>
          <p:cNvPr id="6" name="Footer Placeholder 5">
            <a:extLst>
              <a:ext uri="{FF2B5EF4-FFF2-40B4-BE49-F238E27FC236}">
                <a16:creationId xmlns:a16="http://schemas.microsoft.com/office/drawing/2014/main" id="{9D83F266-7F18-E712-651A-3B4D5F3EFF5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94B5BB4-5A32-86B4-B67C-07D24117E76A}"/>
              </a:ext>
            </a:extLst>
          </p:cNvPr>
          <p:cNvSpPr>
            <a:spLocks noGrp="1"/>
          </p:cNvSpPr>
          <p:nvPr>
            <p:ph type="sldNum" sz="quarter" idx="12"/>
          </p:nvPr>
        </p:nvSpPr>
        <p:spPr/>
        <p:txBody>
          <a:bodyPr/>
          <a:lstStyle/>
          <a:p>
            <a:fld id="{8158C74A-74CD-49D4-9280-B2A808642A8E}" type="slidenum">
              <a:rPr lang="en-IN" smtClean="0"/>
              <a:t>‹#›</a:t>
            </a:fld>
            <a:endParaRPr lang="en-IN"/>
          </a:p>
        </p:txBody>
      </p:sp>
    </p:spTree>
    <p:extLst>
      <p:ext uri="{BB962C8B-B14F-4D97-AF65-F5344CB8AC3E}">
        <p14:creationId xmlns:p14="http://schemas.microsoft.com/office/powerpoint/2010/main" val="244595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B66387-0248-B456-E628-4CDF5829FD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88C84DEE-7012-D625-99D7-27272A151C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67060B0-A6A3-53CB-55DF-F9551FA54B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466A95-25E3-4AFF-BED6-950DB03FCC72}" type="datetimeFigureOut">
              <a:rPr lang="en-IN" smtClean="0"/>
              <a:t>27-11-2023</a:t>
            </a:fld>
            <a:endParaRPr lang="en-IN"/>
          </a:p>
        </p:txBody>
      </p:sp>
      <p:sp>
        <p:nvSpPr>
          <p:cNvPr id="5" name="Footer Placeholder 4">
            <a:extLst>
              <a:ext uri="{FF2B5EF4-FFF2-40B4-BE49-F238E27FC236}">
                <a16:creationId xmlns:a16="http://schemas.microsoft.com/office/drawing/2014/main" id="{6014CD7E-C02F-C1FF-3E23-0EC14191F2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C8338B9F-AEAC-4CF2-6539-417A27C8DF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58C74A-74CD-49D4-9280-B2A808642A8E}" type="slidenum">
              <a:rPr lang="en-IN" smtClean="0"/>
              <a:t>‹#›</a:t>
            </a:fld>
            <a:endParaRPr lang="en-IN"/>
          </a:p>
        </p:txBody>
      </p:sp>
    </p:spTree>
    <p:extLst>
      <p:ext uri="{BB962C8B-B14F-4D97-AF65-F5344CB8AC3E}">
        <p14:creationId xmlns:p14="http://schemas.microsoft.com/office/powerpoint/2010/main" val="1593620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n.indeed.com/career-advice/career-development/what-is-a-firewall" TargetMode="External"/><Relationship Id="rId2" Type="http://schemas.openxmlformats.org/officeDocument/2006/relationships/hyperlink" Target="https://in.indeed.com/career-advice/interviewing/dhcp-interview-question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CB6091C-6297-7E30-7B6D-93EE3C85FC36}"/>
              </a:ext>
            </a:extLst>
          </p:cNvPr>
          <p:cNvSpPr txBox="1"/>
          <p:nvPr/>
        </p:nvSpPr>
        <p:spPr>
          <a:xfrm>
            <a:off x="4319547" y="268558"/>
            <a:ext cx="2280036" cy="369332"/>
          </a:xfrm>
          <a:prstGeom prst="rect">
            <a:avLst/>
          </a:prstGeom>
          <a:noFill/>
        </p:spPr>
        <p:txBody>
          <a:bodyPr wrap="square">
            <a:spAutoFit/>
          </a:bodyPr>
          <a:lstStyle/>
          <a:p>
            <a:pPr algn="ctr"/>
            <a:r>
              <a:rPr lang="en-IN" b="1" i="0" dirty="0">
                <a:solidFill>
                  <a:srgbClr val="2D2D2D"/>
                </a:solidFill>
                <a:effectLst/>
                <a:latin typeface="Noto Sans" panose="020B0502040204020203" pitchFamily="34" charset="0"/>
              </a:rPr>
              <a:t>The Dora Process</a:t>
            </a:r>
          </a:p>
        </p:txBody>
      </p:sp>
      <p:sp>
        <p:nvSpPr>
          <p:cNvPr id="7" name="TextBox 6">
            <a:extLst>
              <a:ext uri="{FF2B5EF4-FFF2-40B4-BE49-F238E27FC236}">
                <a16:creationId xmlns:a16="http://schemas.microsoft.com/office/drawing/2014/main" id="{2985EE4F-B696-A1D8-D40A-76A3E01403A2}"/>
              </a:ext>
            </a:extLst>
          </p:cNvPr>
          <p:cNvSpPr txBox="1"/>
          <p:nvPr/>
        </p:nvSpPr>
        <p:spPr>
          <a:xfrm>
            <a:off x="461176" y="927049"/>
            <a:ext cx="10885336" cy="3002745"/>
          </a:xfrm>
          <a:prstGeom prst="rect">
            <a:avLst/>
          </a:prstGeom>
          <a:noFill/>
        </p:spPr>
        <p:txBody>
          <a:bodyPr wrap="square">
            <a:spAutoFit/>
          </a:bodyPr>
          <a:lstStyle/>
          <a:p>
            <a:pPr algn="l">
              <a:lnSpc>
                <a:spcPct val="150000"/>
              </a:lnSpc>
            </a:pPr>
            <a:r>
              <a:rPr lang="en-US" sz="1600" b="1" i="0" dirty="0">
                <a:solidFill>
                  <a:srgbClr val="2D2D2D"/>
                </a:solidFill>
                <a:effectLst/>
                <a:latin typeface="Times New Roman" panose="02020603050405020304" pitchFamily="18" charset="0"/>
                <a:cs typeface="Times New Roman" panose="02020603050405020304" pitchFamily="18" charset="0"/>
              </a:rPr>
              <a:t>What Is The DORA Process?</a:t>
            </a:r>
          </a:p>
          <a:p>
            <a:pPr algn="l">
              <a:lnSpc>
                <a:spcPct val="150000"/>
              </a:lnSpc>
            </a:pPr>
            <a:r>
              <a:rPr lang="en-US" sz="1600" b="0" i="0" dirty="0">
                <a:solidFill>
                  <a:srgbClr val="2D2D2D"/>
                </a:solidFill>
                <a:effectLst/>
                <a:latin typeface="Times New Roman" panose="02020603050405020304" pitchFamily="18" charset="0"/>
                <a:cs typeface="Times New Roman" panose="02020603050405020304" pitchFamily="18" charset="0"/>
              </a:rPr>
              <a:t>The DORA process is a technique used by DHCP to dynamically assign IP addresses to any device, node or client machine over the Internet, which facilitates communication and exchange of information with other devices. In the case of static IP, the address assigned to a device does not change until it gets decommissioned or if there is a change in the network architecture. When using static IP, the network administrator requires manually assigning these addresses to specific devices.</a:t>
            </a:r>
          </a:p>
          <a:p>
            <a:pPr algn="l">
              <a:lnSpc>
                <a:spcPct val="150000"/>
              </a:lnSpc>
            </a:pPr>
            <a:r>
              <a:rPr lang="en-US" sz="1600" b="0" i="0" dirty="0">
                <a:effectLst/>
                <a:latin typeface="Times New Roman" panose="02020603050405020304" pitchFamily="18" charset="0"/>
                <a:cs typeface="Times New Roman" panose="02020603050405020304" pitchFamily="18" charset="0"/>
              </a:rPr>
              <a:t>In contrast to static IP, DHCP is a network configuration protocol that manages the allocation of IP addresses to devices, easing the duties of a network administrator. It also allocates other network parameters such as subnet masks, default gateway and domain name server (DNS) server address to the host. In a network, clients and servers communicate using the following ways:</a:t>
            </a:r>
          </a:p>
        </p:txBody>
      </p:sp>
      <p:sp>
        <p:nvSpPr>
          <p:cNvPr id="9" name="TextBox 8">
            <a:extLst>
              <a:ext uri="{FF2B5EF4-FFF2-40B4-BE49-F238E27FC236}">
                <a16:creationId xmlns:a16="http://schemas.microsoft.com/office/drawing/2014/main" id="{D737C78D-6B4D-2CB2-821D-5826DC1EDB18}"/>
              </a:ext>
            </a:extLst>
          </p:cNvPr>
          <p:cNvSpPr txBox="1"/>
          <p:nvPr/>
        </p:nvSpPr>
        <p:spPr>
          <a:xfrm>
            <a:off x="461176" y="4139376"/>
            <a:ext cx="10885336" cy="1894749"/>
          </a:xfrm>
          <a:prstGeom prst="rect">
            <a:avLst/>
          </a:prstGeom>
          <a:noFill/>
        </p:spPr>
        <p:txBody>
          <a:bodyPr wrap="square">
            <a:spAutoFit/>
          </a:bodyPr>
          <a:lstStyle/>
          <a:p>
            <a:pPr algn="l">
              <a:lnSpc>
                <a:spcPct val="150000"/>
              </a:lnSpc>
              <a:buFont typeface="Arial" panose="020B0604020202020204" pitchFamily="34" charset="0"/>
              <a:buChar char="•"/>
            </a:pPr>
            <a:r>
              <a:rPr lang="en-US" sz="1600" b="1" i="0" dirty="0">
                <a:effectLst/>
                <a:latin typeface="Times New Roman" panose="02020603050405020304" pitchFamily="18" charset="0"/>
                <a:cs typeface="Times New Roman" panose="02020603050405020304" pitchFamily="18" charset="0"/>
              </a:rPr>
              <a:t>Unicast:</a:t>
            </a:r>
            <a:r>
              <a:rPr lang="en-US" sz="1600" b="0" i="0" dirty="0">
                <a:effectLst/>
                <a:latin typeface="Times New Roman" panose="02020603050405020304" pitchFamily="18" charset="0"/>
                <a:cs typeface="Times New Roman" panose="02020603050405020304" pitchFamily="18" charset="0"/>
              </a:rPr>
              <a:t> Unicast is a one-to-one transmission where there is an exchange of data packets between a single source and a single destination. For example, a device with a specific IP address sends data packets to another device with a different IP address in the same or another network.</a:t>
            </a:r>
          </a:p>
          <a:p>
            <a:pPr algn="l">
              <a:lnSpc>
                <a:spcPct val="150000"/>
              </a:lnSpc>
              <a:buFont typeface="Arial" panose="020B0604020202020204" pitchFamily="34" charset="0"/>
              <a:buChar char="•"/>
            </a:pPr>
            <a:r>
              <a:rPr lang="en-US" sz="1600" b="1" i="0" dirty="0">
                <a:effectLst/>
                <a:latin typeface="Times New Roman" panose="02020603050405020304" pitchFamily="18" charset="0"/>
                <a:cs typeface="Times New Roman" panose="02020603050405020304" pitchFamily="18" charset="0"/>
              </a:rPr>
              <a:t>Broadcast:</a:t>
            </a:r>
            <a:r>
              <a:rPr lang="en-US" sz="1600" b="0" i="0" dirty="0">
                <a:effectLst/>
                <a:latin typeface="Times New Roman" panose="02020603050405020304" pitchFamily="18" charset="0"/>
                <a:cs typeface="Times New Roman" panose="02020603050405020304" pitchFamily="18" charset="0"/>
              </a:rPr>
              <a:t> Broadcast is a type of transmission where a device transmits data packets to all devices in the same network or other networks. The first type of transmission is limited broadcasting, while the second type is direct broadcasting</a:t>
            </a:r>
          </a:p>
        </p:txBody>
      </p:sp>
    </p:spTree>
    <p:extLst>
      <p:ext uri="{BB962C8B-B14F-4D97-AF65-F5344CB8AC3E}">
        <p14:creationId xmlns:p14="http://schemas.microsoft.com/office/powerpoint/2010/main" val="3079118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2113636-49E1-5F2E-14B0-BE77E7DACFBB}"/>
              </a:ext>
            </a:extLst>
          </p:cNvPr>
          <p:cNvSpPr txBox="1"/>
          <p:nvPr/>
        </p:nvSpPr>
        <p:spPr>
          <a:xfrm>
            <a:off x="514184" y="1128989"/>
            <a:ext cx="11163631" cy="4110741"/>
          </a:xfrm>
          <a:prstGeom prst="rect">
            <a:avLst/>
          </a:prstGeom>
          <a:noFill/>
        </p:spPr>
        <p:txBody>
          <a:bodyPr wrap="square">
            <a:spAutoFit/>
          </a:bodyPr>
          <a:lstStyle/>
          <a:p>
            <a:pPr algn="l">
              <a:lnSpc>
                <a:spcPct val="150000"/>
              </a:lnSpc>
            </a:pPr>
            <a:r>
              <a:rPr lang="en-US" sz="1600" b="1" i="0" dirty="0">
                <a:solidFill>
                  <a:srgbClr val="2D2D2D"/>
                </a:solidFill>
                <a:effectLst/>
                <a:latin typeface="Times New Roman" panose="02020603050405020304" pitchFamily="18" charset="0"/>
                <a:cs typeface="Times New Roman" panose="02020603050405020304" pitchFamily="18" charset="0"/>
              </a:rPr>
              <a:t>Components Of DHCP</a:t>
            </a:r>
          </a:p>
          <a:p>
            <a:pPr algn="l">
              <a:lnSpc>
                <a:spcPct val="150000"/>
              </a:lnSpc>
            </a:pPr>
            <a:r>
              <a:rPr lang="en-US" sz="1600" b="0" i="0" dirty="0">
                <a:solidFill>
                  <a:srgbClr val="2D2D2D"/>
                </a:solidFill>
                <a:effectLst/>
                <a:latin typeface="Times New Roman" panose="02020603050405020304" pitchFamily="18" charset="0"/>
                <a:cs typeface="Times New Roman" panose="02020603050405020304" pitchFamily="18" charset="0"/>
              </a:rPr>
              <a:t>The various components of DHCP are:</a:t>
            </a:r>
          </a:p>
          <a:p>
            <a:pPr algn="l">
              <a:lnSpc>
                <a:spcPct val="150000"/>
              </a:lnSpc>
              <a:buFont typeface="Arial" panose="020B0604020202020204" pitchFamily="34" charset="0"/>
              <a:buChar char="•"/>
            </a:pPr>
            <a:r>
              <a:rPr lang="en-US" sz="1600" b="1" i="0" dirty="0">
                <a:solidFill>
                  <a:srgbClr val="2D2D2D"/>
                </a:solidFill>
                <a:effectLst/>
                <a:latin typeface="Times New Roman" panose="02020603050405020304" pitchFamily="18" charset="0"/>
                <a:cs typeface="Times New Roman" panose="02020603050405020304" pitchFamily="18" charset="0"/>
              </a:rPr>
              <a:t>DHCP server:</a:t>
            </a:r>
            <a:r>
              <a:rPr lang="en-US" sz="1600" b="0" i="0" dirty="0">
                <a:solidFill>
                  <a:srgbClr val="2D2D2D"/>
                </a:solidFill>
                <a:effectLst/>
                <a:latin typeface="Times New Roman" panose="02020603050405020304" pitchFamily="18" charset="0"/>
                <a:cs typeface="Times New Roman" panose="02020603050405020304" pitchFamily="18" charset="0"/>
              </a:rPr>
              <a:t> DHCP servers manage a pool of IP addresses and assign them to clients, along with other network parameters such as subnet mask and default gateway.</a:t>
            </a:r>
          </a:p>
          <a:p>
            <a:pPr algn="l">
              <a:lnSpc>
                <a:spcPct val="150000"/>
              </a:lnSpc>
              <a:buFont typeface="Arial" panose="020B0604020202020204" pitchFamily="34" charset="0"/>
              <a:buChar char="•"/>
            </a:pPr>
            <a:r>
              <a:rPr lang="en-US" sz="1600" b="1" i="0" dirty="0">
                <a:solidFill>
                  <a:srgbClr val="2D2D2D"/>
                </a:solidFill>
                <a:effectLst/>
                <a:latin typeface="Times New Roman" panose="02020603050405020304" pitchFamily="18" charset="0"/>
                <a:cs typeface="Times New Roman" panose="02020603050405020304" pitchFamily="18" charset="0"/>
              </a:rPr>
              <a:t>DHCP client:</a:t>
            </a:r>
            <a:r>
              <a:rPr lang="en-US" sz="1600" b="0" i="0" dirty="0">
                <a:solidFill>
                  <a:srgbClr val="2D2D2D"/>
                </a:solidFill>
                <a:effectLst/>
                <a:latin typeface="Times New Roman" panose="02020603050405020304" pitchFamily="18" charset="0"/>
                <a:cs typeface="Times New Roman" panose="02020603050405020304" pitchFamily="18" charset="0"/>
              </a:rPr>
              <a:t> It is an Internet host that receives IP addresses and other network parameters from a DHCP server.</a:t>
            </a:r>
          </a:p>
          <a:p>
            <a:pPr algn="l">
              <a:lnSpc>
                <a:spcPct val="150000"/>
              </a:lnSpc>
              <a:buFont typeface="Arial" panose="020B0604020202020204" pitchFamily="34" charset="0"/>
              <a:buChar char="•"/>
            </a:pPr>
            <a:r>
              <a:rPr lang="en-US" sz="1600" b="1" i="0" dirty="0">
                <a:solidFill>
                  <a:srgbClr val="2D2D2D"/>
                </a:solidFill>
                <a:effectLst/>
                <a:latin typeface="Times New Roman" panose="02020603050405020304" pitchFamily="18" charset="0"/>
                <a:cs typeface="Times New Roman" panose="02020603050405020304" pitchFamily="18" charset="0"/>
              </a:rPr>
              <a:t>DHCP relay agent:</a:t>
            </a:r>
            <a:r>
              <a:rPr lang="en-US" sz="1600" b="0" i="0" dirty="0">
                <a:solidFill>
                  <a:srgbClr val="2D2D2D"/>
                </a:solidFill>
                <a:effectLst/>
                <a:latin typeface="Times New Roman" panose="02020603050405020304" pitchFamily="18" charset="0"/>
                <a:cs typeface="Times New Roman" panose="02020603050405020304" pitchFamily="18" charset="0"/>
              </a:rPr>
              <a:t> DHCP relay agents are hosts or routers that forward requests and replies between the client and the server.</a:t>
            </a:r>
          </a:p>
          <a:p>
            <a:pPr algn="l">
              <a:lnSpc>
                <a:spcPct val="150000"/>
              </a:lnSpc>
              <a:buFont typeface="Arial" panose="020B0604020202020204" pitchFamily="34" charset="0"/>
              <a:buChar char="•"/>
            </a:pPr>
            <a:r>
              <a:rPr lang="en-US" sz="1600" b="1" i="0" dirty="0">
                <a:solidFill>
                  <a:srgbClr val="2D2D2D"/>
                </a:solidFill>
                <a:effectLst/>
                <a:latin typeface="Times New Roman" panose="02020603050405020304" pitchFamily="18" charset="0"/>
                <a:cs typeface="Times New Roman" panose="02020603050405020304" pitchFamily="18" charset="0"/>
              </a:rPr>
              <a:t>IP address pool:</a:t>
            </a:r>
            <a:r>
              <a:rPr lang="en-US" sz="1600" b="0" i="0" dirty="0">
                <a:solidFill>
                  <a:srgbClr val="2D2D2D"/>
                </a:solidFill>
                <a:effectLst/>
                <a:latin typeface="Times New Roman" panose="02020603050405020304" pitchFamily="18" charset="0"/>
                <a:cs typeface="Times New Roman" panose="02020603050405020304" pitchFamily="18" charset="0"/>
              </a:rPr>
              <a:t> IP address pool is a collection of </a:t>
            </a:r>
            <a:r>
              <a:rPr lang="en-US" sz="1600" b="0" i="0" dirty="0" err="1">
                <a:solidFill>
                  <a:srgbClr val="2D2D2D"/>
                </a:solidFill>
                <a:effectLst/>
                <a:latin typeface="Times New Roman" panose="02020603050405020304" pitchFamily="18" charset="0"/>
                <a:cs typeface="Times New Roman" panose="02020603050405020304" pitchFamily="18" charset="0"/>
              </a:rPr>
              <a:t>organised</a:t>
            </a:r>
            <a:r>
              <a:rPr lang="en-US" sz="1600" b="0" i="0" dirty="0">
                <a:solidFill>
                  <a:srgbClr val="2D2D2D"/>
                </a:solidFill>
                <a:effectLst/>
                <a:latin typeface="Times New Roman" panose="02020603050405020304" pitchFamily="18" charset="0"/>
                <a:cs typeface="Times New Roman" panose="02020603050405020304" pitchFamily="18" charset="0"/>
              </a:rPr>
              <a:t> IP addresses used in the efficient allocation of IP addresses to requesting clients within a specific network.</a:t>
            </a:r>
          </a:p>
          <a:p>
            <a:pPr algn="l">
              <a:lnSpc>
                <a:spcPct val="150000"/>
              </a:lnSpc>
              <a:buFont typeface="Arial" panose="020B0604020202020204" pitchFamily="34" charset="0"/>
              <a:buChar char="•"/>
            </a:pPr>
            <a:r>
              <a:rPr lang="en-US" sz="1600" b="1" i="0" dirty="0">
                <a:solidFill>
                  <a:srgbClr val="2D2D2D"/>
                </a:solidFill>
                <a:effectLst/>
                <a:latin typeface="Times New Roman" panose="02020603050405020304" pitchFamily="18" charset="0"/>
                <a:cs typeface="Times New Roman" panose="02020603050405020304" pitchFamily="18" charset="0"/>
              </a:rPr>
              <a:t>Subnet mask:</a:t>
            </a:r>
            <a:r>
              <a:rPr lang="en-US" sz="1600" b="0" i="0" dirty="0">
                <a:solidFill>
                  <a:srgbClr val="2D2D2D"/>
                </a:solidFill>
                <a:effectLst/>
                <a:latin typeface="Times New Roman" panose="02020603050405020304" pitchFamily="18" charset="0"/>
                <a:cs typeface="Times New Roman" panose="02020603050405020304" pitchFamily="18" charset="0"/>
              </a:rPr>
              <a:t> A subnet mask logically subdivides the IP address into two parts, where the first part identifies the host and the second part identifies the network to which it belongs.</a:t>
            </a:r>
          </a:p>
          <a:p>
            <a:pPr algn="l">
              <a:lnSpc>
                <a:spcPct val="150000"/>
              </a:lnSpc>
              <a:buFont typeface="Arial" panose="020B0604020202020204" pitchFamily="34" charset="0"/>
              <a:buChar char="•"/>
            </a:pPr>
            <a:r>
              <a:rPr lang="en-US" sz="1600" b="1" i="0" dirty="0">
                <a:solidFill>
                  <a:srgbClr val="2D2D2D"/>
                </a:solidFill>
                <a:effectLst/>
                <a:latin typeface="Times New Roman" panose="02020603050405020304" pitchFamily="18" charset="0"/>
                <a:cs typeface="Times New Roman" panose="02020603050405020304" pitchFamily="18" charset="0"/>
              </a:rPr>
              <a:t>Lease time:</a:t>
            </a:r>
            <a:r>
              <a:rPr lang="en-US" sz="1600" b="0" i="0" dirty="0">
                <a:solidFill>
                  <a:srgbClr val="2D2D2D"/>
                </a:solidFill>
                <a:effectLst/>
                <a:latin typeface="Times New Roman" panose="02020603050405020304" pitchFamily="18" charset="0"/>
                <a:cs typeface="Times New Roman" panose="02020603050405020304" pitchFamily="18" charset="0"/>
              </a:rPr>
              <a:t> This is the amount of time a client can use an IP address assigned by the DHCP server</a:t>
            </a:r>
          </a:p>
        </p:txBody>
      </p:sp>
    </p:spTree>
    <p:extLst>
      <p:ext uri="{BB962C8B-B14F-4D97-AF65-F5344CB8AC3E}">
        <p14:creationId xmlns:p14="http://schemas.microsoft.com/office/powerpoint/2010/main" val="3074693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460A078-56B4-78F7-013A-34B3157068C6}"/>
              </a:ext>
            </a:extLst>
          </p:cNvPr>
          <p:cNvSpPr txBox="1"/>
          <p:nvPr/>
        </p:nvSpPr>
        <p:spPr>
          <a:xfrm>
            <a:off x="3842469" y="308315"/>
            <a:ext cx="4275813" cy="369332"/>
          </a:xfrm>
          <a:prstGeom prst="rect">
            <a:avLst/>
          </a:prstGeom>
          <a:noFill/>
        </p:spPr>
        <p:txBody>
          <a:bodyPr wrap="square">
            <a:spAutoFit/>
          </a:bodyPr>
          <a:lstStyle/>
          <a:p>
            <a:pPr algn="l"/>
            <a:r>
              <a:rPr lang="en-US" b="1" i="0" dirty="0">
                <a:solidFill>
                  <a:srgbClr val="2D2D2D"/>
                </a:solidFill>
                <a:effectLst/>
                <a:latin typeface="Noto Sans" panose="020B0502040504020204" pitchFamily="34" charset="0"/>
              </a:rPr>
              <a:t>How Does The DORA Process Work?</a:t>
            </a:r>
          </a:p>
        </p:txBody>
      </p:sp>
      <p:sp>
        <p:nvSpPr>
          <p:cNvPr id="7" name="TextBox 6">
            <a:extLst>
              <a:ext uri="{FF2B5EF4-FFF2-40B4-BE49-F238E27FC236}">
                <a16:creationId xmlns:a16="http://schemas.microsoft.com/office/drawing/2014/main" id="{6129FF55-D746-3BD4-C56F-4CCD992FA42B}"/>
              </a:ext>
            </a:extLst>
          </p:cNvPr>
          <p:cNvSpPr txBox="1"/>
          <p:nvPr/>
        </p:nvSpPr>
        <p:spPr>
          <a:xfrm>
            <a:off x="604133" y="851426"/>
            <a:ext cx="10983733" cy="2315827"/>
          </a:xfrm>
          <a:prstGeom prst="rect">
            <a:avLst/>
          </a:prstGeom>
          <a:noFill/>
        </p:spPr>
        <p:txBody>
          <a:bodyPr wrap="square">
            <a:spAutoFit/>
          </a:bodyPr>
          <a:lstStyle/>
          <a:p>
            <a:pPr algn="l">
              <a:lnSpc>
                <a:spcPct val="150000"/>
              </a:lnSpc>
            </a:pPr>
            <a:r>
              <a:rPr lang="en-US" sz="1400" b="1" i="0" dirty="0">
                <a:solidFill>
                  <a:srgbClr val="2D2D2D"/>
                </a:solidFill>
                <a:effectLst/>
                <a:latin typeface="Times New Roman" panose="02020603050405020304" pitchFamily="18" charset="0"/>
                <a:cs typeface="Times New Roman" panose="02020603050405020304" pitchFamily="18" charset="0"/>
              </a:rPr>
              <a:t>DHCP Discover</a:t>
            </a:r>
          </a:p>
          <a:p>
            <a:pPr algn="l">
              <a:lnSpc>
                <a:spcPct val="150000"/>
              </a:lnSpc>
            </a:pPr>
            <a:r>
              <a:rPr lang="en-US" sz="1400" b="0" i="0" dirty="0">
                <a:solidFill>
                  <a:srgbClr val="2D2D2D"/>
                </a:solidFill>
                <a:effectLst/>
                <a:latin typeface="Times New Roman" panose="02020603050405020304" pitchFamily="18" charset="0"/>
                <a:cs typeface="Times New Roman" panose="02020603050405020304" pitchFamily="18" charset="0"/>
              </a:rPr>
              <a:t>In the first step, a DHCP client sends out a DHCP Discover message to find a DHCP server on the network that can allocate a unique IP address. This message contains an identifier, also known as a media control address (MAC), that uniquely identifies the client. It also includes other parameters, such as subnet mask, domain name and DNS. This is a broadcast message that reaches all the nodes in a network.</a:t>
            </a:r>
          </a:p>
          <a:p>
            <a:pPr algn="l">
              <a:lnSpc>
                <a:spcPct val="150000"/>
              </a:lnSpc>
            </a:pPr>
            <a:r>
              <a:rPr lang="en-US" sz="1400" b="0" i="0" dirty="0">
                <a:solidFill>
                  <a:srgbClr val="2D2D2D"/>
                </a:solidFill>
                <a:effectLst/>
                <a:latin typeface="Times New Roman" panose="02020603050405020304" pitchFamily="18" charset="0"/>
                <a:cs typeface="Times New Roman" panose="02020603050405020304" pitchFamily="18" charset="0"/>
              </a:rPr>
              <a:t>Here, the client is not aware of the server's IP address, so the destination IP is 255.255.255.255. Since the client does not have an IP address yet, its source IP is 0.0.0.0. The source MAC address is the MAC address of the DHCP client and the destination MAC address is FF:FF:FF:FF:FF:FF, which is the broadcast message of the network.</a:t>
            </a:r>
          </a:p>
        </p:txBody>
      </p:sp>
      <p:sp>
        <p:nvSpPr>
          <p:cNvPr id="9" name="TextBox 8">
            <a:extLst>
              <a:ext uri="{FF2B5EF4-FFF2-40B4-BE49-F238E27FC236}">
                <a16:creationId xmlns:a16="http://schemas.microsoft.com/office/drawing/2014/main" id="{83509A6D-7E2C-65AD-3014-510A29049A38}"/>
              </a:ext>
            </a:extLst>
          </p:cNvPr>
          <p:cNvSpPr txBox="1"/>
          <p:nvPr/>
        </p:nvSpPr>
        <p:spPr>
          <a:xfrm>
            <a:off x="545658" y="3620510"/>
            <a:ext cx="10866782" cy="2128340"/>
          </a:xfrm>
          <a:prstGeom prst="rect">
            <a:avLst/>
          </a:prstGeom>
          <a:noFill/>
        </p:spPr>
        <p:txBody>
          <a:bodyPr wrap="square">
            <a:spAutoFit/>
          </a:bodyPr>
          <a:lstStyle/>
          <a:p>
            <a:pPr algn="l">
              <a:lnSpc>
                <a:spcPct val="150000"/>
              </a:lnSpc>
            </a:pPr>
            <a:r>
              <a:rPr lang="en-US" sz="1500" b="1" i="0" dirty="0">
                <a:solidFill>
                  <a:srgbClr val="2D2D2D"/>
                </a:solidFill>
                <a:effectLst/>
                <a:latin typeface="Times New Roman" panose="02020603050405020304" pitchFamily="18" charset="0"/>
                <a:cs typeface="Times New Roman" panose="02020603050405020304" pitchFamily="18" charset="0"/>
              </a:rPr>
              <a:t>DHCP Offer</a:t>
            </a:r>
          </a:p>
          <a:p>
            <a:pPr algn="l">
              <a:lnSpc>
                <a:spcPct val="150000"/>
              </a:lnSpc>
            </a:pPr>
            <a:r>
              <a:rPr lang="en-US" sz="1500" b="0" i="0" dirty="0">
                <a:solidFill>
                  <a:srgbClr val="2D2D2D"/>
                </a:solidFill>
                <a:effectLst/>
                <a:latin typeface="Times New Roman" panose="02020603050405020304" pitchFamily="18" charset="0"/>
                <a:cs typeface="Times New Roman" panose="02020603050405020304" pitchFamily="18" charset="0"/>
              </a:rPr>
              <a:t>In the second step, the DHCP server receives the message sent by the DHCP client. After receiving this message, the DHCP server replies to the DHCP client with a DHCP Offer message. The intent of this message is to lease an IP address to the client. The message contains an IP address the client can use, along with its lease time and network configuration parameters.</a:t>
            </a:r>
          </a:p>
          <a:p>
            <a:pPr algn="l">
              <a:lnSpc>
                <a:spcPct val="150000"/>
              </a:lnSpc>
            </a:pPr>
            <a:r>
              <a:rPr lang="en-US" sz="1500" b="0" i="0" dirty="0">
                <a:solidFill>
                  <a:srgbClr val="2D2D2D"/>
                </a:solidFill>
                <a:effectLst/>
                <a:latin typeface="Times New Roman" panose="02020603050405020304" pitchFamily="18" charset="0"/>
                <a:cs typeface="Times New Roman" panose="02020603050405020304" pitchFamily="18" charset="0"/>
              </a:rPr>
              <a:t>Here, the destination IP address is 255.255.255.255 since the client does not have an IP address yet. The source MAC address is the MAC address of the DHCP server and the destination MAC address is the MAC address of the DHCP client</a:t>
            </a:r>
          </a:p>
        </p:txBody>
      </p:sp>
    </p:spTree>
    <p:extLst>
      <p:ext uri="{BB962C8B-B14F-4D97-AF65-F5344CB8AC3E}">
        <p14:creationId xmlns:p14="http://schemas.microsoft.com/office/powerpoint/2010/main" val="3391540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AFA908-A0E4-DFD0-FED6-03A376C6ACBB}"/>
              </a:ext>
            </a:extLst>
          </p:cNvPr>
          <p:cNvSpPr txBox="1"/>
          <p:nvPr/>
        </p:nvSpPr>
        <p:spPr>
          <a:xfrm>
            <a:off x="609600" y="229195"/>
            <a:ext cx="10972800" cy="3372077"/>
          </a:xfrm>
          <a:prstGeom prst="rect">
            <a:avLst/>
          </a:prstGeom>
          <a:noFill/>
        </p:spPr>
        <p:txBody>
          <a:bodyPr wrap="square">
            <a:spAutoFit/>
          </a:bodyPr>
          <a:lstStyle/>
          <a:p>
            <a:pPr algn="l">
              <a:lnSpc>
                <a:spcPct val="150000"/>
              </a:lnSpc>
            </a:pPr>
            <a:r>
              <a:rPr lang="en-US" sz="1600" b="1" i="0" dirty="0">
                <a:effectLst/>
                <a:latin typeface="Times New Roman" panose="02020603050405020304" pitchFamily="18" charset="0"/>
                <a:cs typeface="Times New Roman" panose="02020603050405020304" pitchFamily="18" charset="0"/>
              </a:rPr>
              <a:t>DHCP Request</a:t>
            </a:r>
          </a:p>
          <a:p>
            <a:pPr algn="l">
              <a:lnSpc>
                <a:spcPct val="150000"/>
              </a:lnSpc>
            </a:pPr>
            <a:r>
              <a:rPr lang="en-US" sz="1600" b="0" i="0" dirty="0">
                <a:effectLst/>
                <a:latin typeface="Times New Roman" panose="02020603050405020304" pitchFamily="18" charset="0"/>
                <a:cs typeface="Times New Roman" panose="02020603050405020304" pitchFamily="18" charset="0"/>
              </a:rPr>
              <a:t>In the third step, the DHCP client sends a DHCP Request message after receiving the DHCP Offer message from the server. Since there are multiple DHCP servers sending offer messages to the client, the DHCP client selects the one that reaches it first. After this, the client sends out a broadcast message to confirm that it accepts the IP address assigned by the DHCP server. This eliminates the need for other DHCP servers in the network.</a:t>
            </a:r>
          </a:p>
          <a:p>
            <a:pPr algn="l">
              <a:lnSpc>
                <a:spcPct val="150000"/>
              </a:lnSpc>
            </a:pPr>
            <a:r>
              <a:rPr lang="en-US" sz="1600" b="0" i="0" dirty="0">
                <a:effectLst/>
                <a:latin typeface="Times New Roman" panose="02020603050405020304" pitchFamily="18" charset="0"/>
                <a:cs typeface="Times New Roman" panose="02020603050405020304" pitchFamily="18" charset="0"/>
              </a:rPr>
              <a:t>If the message contains a server identifier option, it means that the client is requesting for a new IP address. In any other case, the message is a request for an extension of a lease. The default IP lease duration is eight days. Here, the source IP address is 0.0.0.0 as the DHCP server has not yet assigned an IP address to the client. The destination IP address is 255.255.255.255. The source MAC address is the MAC address of the DHCP client and the destination MAC address is the MAC address of the DHCP server</a:t>
            </a:r>
          </a:p>
        </p:txBody>
      </p:sp>
      <p:sp>
        <p:nvSpPr>
          <p:cNvPr id="7" name="TextBox 6">
            <a:extLst>
              <a:ext uri="{FF2B5EF4-FFF2-40B4-BE49-F238E27FC236}">
                <a16:creationId xmlns:a16="http://schemas.microsoft.com/office/drawing/2014/main" id="{C8ACDE19-958F-8BAF-2991-B71B6E215249}"/>
              </a:ext>
            </a:extLst>
          </p:cNvPr>
          <p:cNvSpPr txBox="1"/>
          <p:nvPr/>
        </p:nvSpPr>
        <p:spPr>
          <a:xfrm>
            <a:off x="477078" y="3989813"/>
            <a:ext cx="11105322" cy="2638992"/>
          </a:xfrm>
          <a:prstGeom prst="rect">
            <a:avLst/>
          </a:prstGeom>
          <a:noFill/>
        </p:spPr>
        <p:txBody>
          <a:bodyPr wrap="square">
            <a:spAutoFit/>
          </a:bodyPr>
          <a:lstStyle/>
          <a:p>
            <a:pPr algn="l">
              <a:lnSpc>
                <a:spcPct val="150000"/>
              </a:lnSpc>
            </a:pPr>
            <a:r>
              <a:rPr lang="en-US" sz="1400" b="1" i="0" dirty="0">
                <a:solidFill>
                  <a:srgbClr val="2D2D2D"/>
                </a:solidFill>
                <a:effectLst/>
                <a:latin typeface="Times New Roman" panose="02020603050405020304" pitchFamily="18" charset="0"/>
                <a:cs typeface="Times New Roman" panose="02020603050405020304" pitchFamily="18" charset="0"/>
              </a:rPr>
              <a:t>DHCP Acknowledge</a:t>
            </a:r>
          </a:p>
          <a:p>
            <a:pPr algn="l">
              <a:lnSpc>
                <a:spcPct val="150000"/>
              </a:lnSpc>
            </a:pPr>
            <a:r>
              <a:rPr lang="en-US" sz="1400" b="0" i="0" dirty="0">
                <a:solidFill>
                  <a:srgbClr val="2D2D2D"/>
                </a:solidFill>
                <a:effectLst/>
                <a:latin typeface="Times New Roman" panose="02020603050405020304" pitchFamily="18" charset="0"/>
                <a:cs typeface="Times New Roman" panose="02020603050405020304" pitchFamily="18" charset="0"/>
              </a:rPr>
              <a:t>In the last step, the DHCP server sends a DHCP Acknowledge message to the client after receiving the DHCP Request message. In the message, it sends the IP address and other network configurations essential for the client. Below are some scenarios:</a:t>
            </a:r>
          </a:p>
          <a:p>
            <a:pPr algn="l">
              <a:lnSpc>
                <a:spcPct val="150000"/>
              </a:lnSpc>
              <a:buFont typeface="Arial" panose="020B0604020202020204" pitchFamily="34" charset="0"/>
              <a:buChar char="•"/>
            </a:pPr>
            <a:r>
              <a:rPr lang="en-US" sz="1400" b="1" i="0" dirty="0">
                <a:solidFill>
                  <a:srgbClr val="2D2D2D"/>
                </a:solidFill>
                <a:effectLst/>
                <a:latin typeface="Times New Roman" panose="02020603050405020304" pitchFamily="18" charset="0"/>
                <a:cs typeface="Times New Roman" panose="02020603050405020304" pitchFamily="18" charset="0"/>
              </a:rPr>
              <a:t>DHCP negative acknowledgement:</a:t>
            </a:r>
            <a:r>
              <a:rPr lang="en-US" sz="1400" b="0" i="0" dirty="0">
                <a:solidFill>
                  <a:srgbClr val="2D2D2D"/>
                </a:solidFill>
                <a:effectLst/>
                <a:latin typeface="Times New Roman" panose="02020603050405020304" pitchFamily="18" charset="0"/>
                <a:cs typeface="Times New Roman" panose="02020603050405020304" pitchFamily="18" charset="0"/>
              </a:rPr>
              <a:t> The DHCP server sends a negative acknowledgement message if the request from a client is invalid or if the IP address pool is empty.</a:t>
            </a:r>
          </a:p>
          <a:p>
            <a:pPr algn="l">
              <a:lnSpc>
                <a:spcPct val="150000"/>
              </a:lnSpc>
              <a:buFont typeface="Arial" panose="020B0604020202020204" pitchFamily="34" charset="0"/>
              <a:buChar char="•"/>
            </a:pPr>
            <a:r>
              <a:rPr lang="en-US" sz="1400" b="1" i="0" dirty="0">
                <a:solidFill>
                  <a:srgbClr val="2D2D2D"/>
                </a:solidFill>
                <a:effectLst/>
                <a:latin typeface="Times New Roman" panose="02020603050405020304" pitchFamily="18" charset="0"/>
                <a:cs typeface="Times New Roman" panose="02020603050405020304" pitchFamily="18" charset="0"/>
              </a:rPr>
              <a:t>DHCP decline:</a:t>
            </a:r>
            <a:r>
              <a:rPr lang="en-US" sz="1400" b="0" i="0" dirty="0">
                <a:solidFill>
                  <a:srgbClr val="2D2D2D"/>
                </a:solidFill>
                <a:effectLst/>
                <a:latin typeface="Times New Roman" panose="02020603050405020304" pitchFamily="18" charset="0"/>
                <a:cs typeface="Times New Roman" panose="02020603050405020304" pitchFamily="18" charset="0"/>
              </a:rPr>
              <a:t> The DHCP client sends this message if the offered configuration parameters are invalid or different from what the client requires.</a:t>
            </a:r>
          </a:p>
          <a:p>
            <a:pPr algn="l">
              <a:lnSpc>
                <a:spcPct val="150000"/>
              </a:lnSpc>
              <a:buFont typeface="Arial" panose="020B0604020202020204" pitchFamily="34" charset="0"/>
              <a:buChar char="•"/>
            </a:pPr>
            <a:r>
              <a:rPr lang="en-US" sz="1400" b="1" i="0" dirty="0">
                <a:solidFill>
                  <a:srgbClr val="2D2D2D"/>
                </a:solidFill>
                <a:effectLst/>
                <a:latin typeface="Times New Roman" panose="02020603050405020304" pitchFamily="18" charset="0"/>
                <a:cs typeface="Times New Roman" panose="02020603050405020304" pitchFamily="18" charset="0"/>
              </a:rPr>
              <a:t>DHCP release:</a:t>
            </a:r>
            <a:r>
              <a:rPr lang="en-US" sz="1400" b="0" i="0" dirty="0">
                <a:solidFill>
                  <a:srgbClr val="2D2D2D"/>
                </a:solidFill>
                <a:effectLst/>
                <a:latin typeface="Times New Roman" panose="02020603050405020304" pitchFamily="18" charset="0"/>
                <a:cs typeface="Times New Roman" panose="02020603050405020304" pitchFamily="18" charset="0"/>
              </a:rPr>
              <a:t> A DHCP client sends this message to the DHCP server to release the IP address.</a:t>
            </a:r>
          </a:p>
          <a:p>
            <a:pPr algn="l">
              <a:lnSpc>
                <a:spcPct val="150000"/>
              </a:lnSpc>
              <a:buFont typeface="Arial" panose="020B0604020202020204" pitchFamily="34" charset="0"/>
              <a:buChar char="•"/>
            </a:pPr>
            <a:r>
              <a:rPr lang="en-US" sz="1400" b="1" i="0" dirty="0">
                <a:solidFill>
                  <a:srgbClr val="2D2D2D"/>
                </a:solidFill>
                <a:effectLst/>
                <a:latin typeface="Times New Roman" panose="02020603050405020304" pitchFamily="18" charset="0"/>
                <a:cs typeface="Times New Roman" panose="02020603050405020304" pitchFamily="18" charset="0"/>
              </a:rPr>
              <a:t>DHCP inform:</a:t>
            </a:r>
            <a:r>
              <a:rPr lang="en-US" sz="1400" b="0" i="0" dirty="0">
                <a:solidFill>
                  <a:srgbClr val="2D2D2D"/>
                </a:solidFill>
                <a:effectLst/>
                <a:latin typeface="Times New Roman" panose="02020603050405020304" pitchFamily="18" charset="0"/>
                <a:cs typeface="Times New Roman" panose="02020603050405020304" pitchFamily="18" charset="0"/>
              </a:rPr>
              <a:t> If the client already has a manual IP address assigned, then it can request the DHCP server to allocate other network parameters</a:t>
            </a:r>
          </a:p>
        </p:txBody>
      </p:sp>
    </p:spTree>
    <p:extLst>
      <p:ext uri="{BB962C8B-B14F-4D97-AF65-F5344CB8AC3E}">
        <p14:creationId xmlns:p14="http://schemas.microsoft.com/office/powerpoint/2010/main" val="2587465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EE6AB3-5099-4C6B-1EF6-855F1886AF51}"/>
              </a:ext>
            </a:extLst>
          </p:cNvPr>
          <p:cNvPicPr>
            <a:picLocks noChangeAspect="1"/>
          </p:cNvPicPr>
          <p:nvPr/>
        </p:nvPicPr>
        <p:blipFill>
          <a:blip r:embed="rId2"/>
          <a:stretch>
            <a:fillRect/>
          </a:stretch>
        </p:blipFill>
        <p:spPr>
          <a:xfrm>
            <a:off x="1054561" y="643324"/>
            <a:ext cx="6006197" cy="2303065"/>
          </a:xfrm>
          <a:prstGeom prst="rect">
            <a:avLst/>
          </a:prstGeom>
        </p:spPr>
      </p:pic>
      <p:sp>
        <p:nvSpPr>
          <p:cNvPr id="6" name="TextBox 5">
            <a:extLst>
              <a:ext uri="{FF2B5EF4-FFF2-40B4-BE49-F238E27FC236}">
                <a16:creationId xmlns:a16="http://schemas.microsoft.com/office/drawing/2014/main" id="{EF74A356-5913-BDF4-3B93-77E3F338762D}"/>
              </a:ext>
            </a:extLst>
          </p:cNvPr>
          <p:cNvSpPr txBox="1"/>
          <p:nvPr/>
        </p:nvSpPr>
        <p:spPr>
          <a:xfrm>
            <a:off x="934941" y="3645098"/>
            <a:ext cx="11257059" cy="1435842"/>
          </a:xfrm>
          <a:prstGeom prst="rect">
            <a:avLst/>
          </a:prstGeom>
          <a:noFill/>
        </p:spPr>
        <p:txBody>
          <a:bodyPr wrap="square">
            <a:spAutoFit/>
          </a:bodyPr>
          <a:lstStyle/>
          <a:p>
            <a:pPr>
              <a:lnSpc>
                <a:spcPct val="150000"/>
              </a:lnSpc>
            </a:pPr>
            <a:r>
              <a:rPr lang="en-US" sz="1500" b="0" i="0" dirty="0">
                <a:solidFill>
                  <a:srgbClr val="2D2D2D"/>
                </a:solidFill>
                <a:effectLst/>
                <a:latin typeface="Times New Roman" panose="02020603050405020304" pitchFamily="18" charset="0"/>
                <a:cs typeface="Times New Roman" panose="02020603050405020304" pitchFamily="18" charset="0"/>
              </a:rPr>
              <a:t>After assigning the IP address to a client, the server registers this IP along with the lease time. It does not provide this IP address to any other client. The source IP address is the IP address of the DHCP server. The destination IP address is 255.255.255.255 since it is a broadcast message in the network layer. Here, the source MAC address is the MAC address of the DHCP server and the destination MAC address is the MAC address of the DHCP client</a:t>
            </a:r>
            <a:endParaRPr lang="en-IN" sz="1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0607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B25E000-A761-4B4F-ADFE-474F98074659}"/>
              </a:ext>
            </a:extLst>
          </p:cNvPr>
          <p:cNvSpPr txBox="1"/>
          <p:nvPr/>
        </p:nvSpPr>
        <p:spPr>
          <a:xfrm>
            <a:off x="523128" y="146536"/>
            <a:ext cx="11257059" cy="2633413"/>
          </a:xfrm>
          <a:prstGeom prst="rect">
            <a:avLst/>
          </a:prstGeom>
          <a:noFill/>
        </p:spPr>
        <p:txBody>
          <a:bodyPr wrap="square">
            <a:spAutoFit/>
          </a:bodyPr>
          <a:lstStyle/>
          <a:p>
            <a:pPr algn="l">
              <a:lnSpc>
                <a:spcPct val="150000"/>
              </a:lnSpc>
            </a:pPr>
            <a:r>
              <a:rPr lang="en-US" sz="1600" b="1" i="0" dirty="0">
                <a:solidFill>
                  <a:srgbClr val="2D2D2D"/>
                </a:solidFill>
                <a:effectLst/>
                <a:latin typeface="Times New Roman" panose="02020603050405020304" pitchFamily="18" charset="0"/>
                <a:cs typeface="Times New Roman" panose="02020603050405020304" pitchFamily="18" charset="0"/>
              </a:rPr>
              <a:t>Benefits Of DHCP</a:t>
            </a:r>
          </a:p>
          <a:p>
            <a:pPr algn="l">
              <a:lnSpc>
                <a:spcPct val="150000"/>
              </a:lnSpc>
            </a:pPr>
            <a:r>
              <a:rPr lang="en-US" sz="1600" b="0" i="0" dirty="0">
                <a:solidFill>
                  <a:srgbClr val="2D2D2D"/>
                </a:solidFill>
                <a:effectLst/>
                <a:latin typeface="Times New Roman" panose="02020603050405020304" pitchFamily="18" charset="0"/>
                <a:cs typeface="Times New Roman" panose="02020603050405020304" pitchFamily="18" charset="0"/>
              </a:rPr>
              <a:t>The advantages of DHCP are:</a:t>
            </a:r>
          </a:p>
          <a:p>
            <a:pPr algn="l">
              <a:lnSpc>
                <a:spcPct val="150000"/>
              </a:lnSpc>
              <a:buFont typeface="Arial" panose="020B0604020202020204" pitchFamily="34" charset="0"/>
              <a:buChar char="•"/>
            </a:pPr>
            <a:r>
              <a:rPr lang="en-US" sz="1600" b="0" i="0" dirty="0">
                <a:solidFill>
                  <a:srgbClr val="2D2D2D"/>
                </a:solidFill>
                <a:effectLst/>
                <a:latin typeface="Times New Roman" panose="02020603050405020304" pitchFamily="18" charset="0"/>
                <a:cs typeface="Times New Roman" panose="02020603050405020304" pitchFamily="18" charset="0"/>
              </a:rPr>
              <a:t>DHCP automatically allocates IP addresses to requesting clients, which reduces the need for manual configuration.</a:t>
            </a:r>
          </a:p>
          <a:p>
            <a:pPr algn="l">
              <a:lnSpc>
                <a:spcPct val="150000"/>
              </a:lnSpc>
              <a:buFont typeface="Arial" panose="020B0604020202020204" pitchFamily="34" charset="0"/>
              <a:buChar char="•"/>
            </a:pPr>
            <a:r>
              <a:rPr lang="en-US" sz="1600" b="0" i="0" dirty="0">
                <a:solidFill>
                  <a:srgbClr val="2D2D2D"/>
                </a:solidFill>
                <a:effectLst/>
                <a:latin typeface="Times New Roman" panose="02020603050405020304" pitchFamily="18" charset="0"/>
                <a:cs typeface="Times New Roman" panose="02020603050405020304" pitchFamily="18" charset="0"/>
              </a:rPr>
              <a:t>Implementing DHCP does not incur additional costs.</a:t>
            </a:r>
          </a:p>
          <a:p>
            <a:pPr algn="l">
              <a:lnSpc>
                <a:spcPct val="150000"/>
              </a:lnSpc>
              <a:buFont typeface="Arial" panose="020B0604020202020204" pitchFamily="34" charset="0"/>
              <a:buChar char="•"/>
            </a:pPr>
            <a:r>
              <a:rPr lang="en-US" sz="1600" b="0" i="0" dirty="0">
                <a:solidFill>
                  <a:srgbClr val="2D2D2D"/>
                </a:solidFill>
                <a:effectLst/>
                <a:latin typeface="Times New Roman" panose="02020603050405020304" pitchFamily="18" charset="0"/>
                <a:cs typeface="Times New Roman" panose="02020603050405020304" pitchFamily="18" charset="0"/>
              </a:rPr>
              <a:t>DHCP ensures that there is no duplication or invalid IP addresses, reducing configuration errors.</a:t>
            </a:r>
          </a:p>
          <a:p>
            <a:pPr algn="l">
              <a:lnSpc>
                <a:spcPct val="150000"/>
              </a:lnSpc>
              <a:buFont typeface="Arial" panose="020B0604020202020204" pitchFamily="34" charset="0"/>
              <a:buChar char="•"/>
            </a:pPr>
            <a:r>
              <a:rPr lang="en-US" sz="1600" b="0" i="0" dirty="0">
                <a:solidFill>
                  <a:srgbClr val="2D2D2D"/>
                </a:solidFill>
                <a:effectLst/>
                <a:latin typeface="Times New Roman" panose="02020603050405020304" pitchFamily="18" charset="0"/>
                <a:cs typeface="Times New Roman" panose="02020603050405020304" pitchFamily="18" charset="0"/>
              </a:rPr>
              <a:t>It is easier to manage IP addresses from a central location.</a:t>
            </a:r>
          </a:p>
          <a:p>
            <a:pPr algn="l">
              <a:lnSpc>
                <a:spcPct val="150000"/>
              </a:lnSpc>
              <a:buFont typeface="Arial" panose="020B0604020202020204" pitchFamily="34" charset="0"/>
              <a:buChar char="•"/>
            </a:pPr>
            <a:r>
              <a:rPr lang="en-US" sz="1600" b="0" i="0" dirty="0">
                <a:solidFill>
                  <a:srgbClr val="2D2D2D"/>
                </a:solidFill>
                <a:effectLst/>
                <a:latin typeface="Times New Roman" panose="02020603050405020304" pitchFamily="18" charset="0"/>
                <a:cs typeface="Times New Roman" panose="02020603050405020304" pitchFamily="18" charset="0"/>
              </a:rPr>
              <a:t>DHCP auto-configures the network settings when assigning IP addresses to various devices</a:t>
            </a:r>
          </a:p>
        </p:txBody>
      </p:sp>
      <p:sp>
        <p:nvSpPr>
          <p:cNvPr id="9" name="TextBox 8">
            <a:extLst>
              <a:ext uri="{FF2B5EF4-FFF2-40B4-BE49-F238E27FC236}">
                <a16:creationId xmlns:a16="http://schemas.microsoft.com/office/drawing/2014/main" id="{9180EE60-911A-733F-EE79-D48F98146E2B}"/>
              </a:ext>
            </a:extLst>
          </p:cNvPr>
          <p:cNvSpPr txBox="1"/>
          <p:nvPr/>
        </p:nvSpPr>
        <p:spPr>
          <a:xfrm>
            <a:off x="523128" y="3056118"/>
            <a:ext cx="11257059" cy="3741409"/>
          </a:xfrm>
          <a:prstGeom prst="rect">
            <a:avLst/>
          </a:prstGeom>
          <a:noFill/>
        </p:spPr>
        <p:txBody>
          <a:bodyPr wrap="square">
            <a:spAutoFit/>
          </a:bodyPr>
          <a:lstStyle/>
          <a:p>
            <a:pPr algn="l">
              <a:lnSpc>
                <a:spcPct val="150000"/>
              </a:lnSpc>
            </a:pPr>
            <a:r>
              <a:rPr lang="en-US" sz="1600" b="1" i="0" dirty="0">
                <a:effectLst/>
                <a:latin typeface="Times New Roman" panose="02020603050405020304" pitchFamily="18" charset="0"/>
                <a:cs typeface="Times New Roman" panose="02020603050405020304" pitchFamily="18" charset="0"/>
              </a:rPr>
              <a:t>Limitations Of DHCP</a:t>
            </a:r>
          </a:p>
          <a:p>
            <a:pPr algn="l">
              <a:lnSpc>
                <a:spcPct val="150000"/>
              </a:lnSpc>
            </a:pPr>
            <a:r>
              <a:rPr lang="en-US" sz="1600" b="0" i="0" dirty="0">
                <a:effectLst/>
                <a:latin typeface="Times New Roman" panose="02020603050405020304" pitchFamily="18" charset="0"/>
                <a:cs typeface="Times New Roman" panose="02020603050405020304" pitchFamily="18" charset="0"/>
              </a:rPr>
              <a:t>The limitations of DHCP are:</a:t>
            </a:r>
          </a:p>
          <a:p>
            <a:pPr algn="l">
              <a:lnSpc>
                <a:spcPct val="150000"/>
              </a:lnSpc>
              <a:buFont typeface="Arial" panose="020B0604020202020204" pitchFamily="34" charset="0"/>
              <a:buChar char="•"/>
            </a:pPr>
            <a:r>
              <a:rPr lang="en-US" sz="1600" b="1" i="0" dirty="0">
                <a:effectLst/>
                <a:latin typeface="Times New Roman" panose="02020603050405020304" pitchFamily="18" charset="0"/>
                <a:cs typeface="Times New Roman" panose="02020603050405020304" pitchFamily="18" charset="0"/>
              </a:rPr>
              <a:t>Security issue:</a:t>
            </a:r>
            <a:r>
              <a:rPr lang="en-US" sz="1600" b="0" i="0" dirty="0">
                <a:effectLst/>
                <a:latin typeface="Times New Roman" panose="02020603050405020304" pitchFamily="18" charset="0"/>
                <a:cs typeface="Times New Roman" panose="02020603050405020304" pitchFamily="18" charset="0"/>
              </a:rPr>
              <a:t> DHCP automation may result in the introduction of </a:t>
            </a:r>
            <a:r>
              <a:rPr lang="en-US" sz="1600" b="0" i="0" dirty="0" err="1">
                <a:effectLst/>
                <a:latin typeface="Times New Roman" panose="02020603050405020304" pitchFamily="18" charset="0"/>
                <a:cs typeface="Times New Roman" panose="02020603050405020304" pitchFamily="18" charset="0"/>
              </a:rPr>
              <a:t>unauthorised</a:t>
            </a:r>
            <a:r>
              <a:rPr lang="en-US" sz="1600" b="0" i="0" dirty="0">
                <a:effectLst/>
                <a:latin typeface="Times New Roman" panose="02020603050405020304" pitchFamily="18" charset="0"/>
                <a:cs typeface="Times New Roman" panose="02020603050405020304" pitchFamily="18" charset="0"/>
              </a:rPr>
              <a:t> servers that can allocate IP addresses to requesting clients. If a user connects to this network, it may cause a violation of user privacy and network security.</a:t>
            </a:r>
          </a:p>
          <a:p>
            <a:pPr algn="l">
              <a:lnSpc>
                <a:spcPct val="150000"/>
              </a:lnSpc>
              <a:buFont typeface="Arial" panose="020B0604020202020204" pitchFamily="34" charset="0"/>
              <a:buChar char="•"/>
            </a:pPr>
            <a:r>
              <a:rPr lang="en-US" sz="1600" b="1" i="0" dirty="0">
                <a:effectLst/>
                <a:latin typeface="Times New Roman" panose="02020603050405020304" pitchFamily="18" charset="0"/>
                <a:cs typeface="Times New Roman" panose="02020603050405020304" pitchFamily="18" charset="0"/>
              </a:rPr>
              <a:t>Failures or downtime:</a:t>
            </a:r>
            <a:r>
              <a:rPr lang="en-US" sz="1600" b="0" i="0" dirty="0">
                <a:effectLst/>
                <a:latin typeface="Times New Roman" panose="02020603050405020304" pitchFamily="18" charset="0"/>
                <a:cs typeface="Times New Roman" panose="02020603050405020304" pitchFamily="18" charset="0"/>
              </a:rPr>
              <a:t> With a single </a:t>
            </a:r>
            <a:r>
              <a:rPr lang="en-US" sz="1600" b="0" i="0" u="none" strike="noStrike"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DHCP server</a:t>
            </a:r>
            <a:r>
              <a:rPr lang="en-US" sz="1600" b="0" i="0" dirty="0">
                <a:effectLst/>
                <a:latin typeface="Times New Roman" panose="02020603050405020304" pitchFamily="18" charset="0"/>
                <a:cs typeface="Times New Roman" panose="02020603050405020304" pitchFamily="18" charset="0"/>
              </a:rPr>
              <a:t>, an issue or downtime in it can cause a system-wide problem. This results in a loss of all network connections until the central server is back.</a:t>
            </a:r>
          </a:p>
          <a:p>
            <a:pPr algn="l">
              <a:lnSpc>
                <a:spcPct val="150000"/>
              </a:lnSpc>
              <a:buFont typeface="Arial" panose="020B0604020202020204" pitchFamily="34" charset="0"/>
              <a:buChar char="•"/>
            </a:pPr>
            <a:r>
              <a:rPr lang="en-US" sz="1600" b="1" i="0" dirty="0">
                <a:effectLst/>
                <a:latin typeface="Times New Roman" panose="02020603050405020304" pitchFamily="18" charset="0"/>
                <a:cs typeface="Times New Roman" panose="02020603050405020304" pitchFamily="18" charset="0"/>
              </a:rPr>
              <a:t>Tracking Internet activity:</a:t>
            </a:r>
            <a:r>
              <a:rPr lang="en-US" sz="1600" b="0" i="0" dirty="0">
                <a:effectLst/>
                <a:latin typeface="Times New Roman" panose="02020603050405020304" pitchFamily="18" charset="0"/>
                <a:cs typeface="Times New Roman" panose="02020603050405020304" pitchFamily="18" charset="0"/>
              </a:rPr>
              <a:t> Since devices may have two or more IP addresses over time, it may be difficult to track malicious activity.</a:t>
            </a:r>
          </a:p>
          <a:p>
            <a:pPr algn="l">
              <a:lnSpc>
                <a:spcPct val="150000"/>
              </a:lnSpc>
              <a:buFont typeface="Arial" panose="020B0604020202020204" pitchFamily="34" charset="0"/>
              <a:buChar char="•"/>
            </a:pPr>
            <a:r>
              <a:rPr lang="en-US" sz="1600" b="1" i="0" dirty="0">
                <a:effectLst/>
                <a:latin typeface="Times New Roman" panose="02020603050405020304" pitchFamily="18" charset="0"/>
                <a:cs typeface="Times New Roman" panose="02020603050405020304" pitchFamily="18" charset="0"/>
              </a:rPr>
              <a:t>Authentication issue:</a:t>
            </a:r>
            <a:r>
              <a:rPr lang="en-US" sz="1600" b="0" i="0" dirty="0">
                <a:effectLst/>
                <a:latin typeface="Times New Roman" panose="02020603050405020304" pitchFamily="18" charset="0"/>
                <a:cs typeface="Times New Roman" panose="02020603050405020304" pitchFamily="18" charset="0"/>
              </a:rPr>
              <a:t> The DHCP client and server are unaware of each other's identities when exchanging information, which may result in </a:t>
            </a:r>
            <a:r>
              <a:rPr lang="en-US" sz="1600" b="0" i="0" u="none" strike="noStrike" dirty="0">
                <a:effectLst/>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cyber-attacks</a:t>
            </a:r>
            <a:r>
              <a:rPr lang="en-US" sz="1600" b="0" i="0" dirty="0">
                <a:effectLst/>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4532541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1345</Words>
  <Application>Microsoft Office PowerPoint</Application>
  <PresentationFormat>Widescreen</PresentationFormat>
  <Paragraphs>44</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Noto Sans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Hulageri</dc:creator>
  <cp:lastModifiedBy>Suresh Hulageri</cp:lastModifiedBy>
  <cp:revision>1</cp:revision>
  <dcterms:created xsi:type="dcterms:W3CDTF">2023-11-27T16:56:50Z</dcterms:created>
  <dcterms:modified xsi:type="dcterms:W3CDTF">2023-11-27T17:03:57Z</dcterms:modified>
</cp:coreProperties>
</file>