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4DD52-A69D-2DE8-306A-40180D54D7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CFCA068-9B09-376A-C69B-0651C3D2F0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A5421CD-036E-3531-C16F-3F5B0533A763}"/>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3147B199-23D7-FA67-4EC0-CAC90EEE01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700B68E-D4BF-061A-512D-3C88F58422B7}"/>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2187362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BA264-82D0-6F40-9C38-7557C37D627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9C89723-E86D-269C-E55A-C49B66B636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0DB99C5-E24C-D3FF-3D5F-3093606EE8A3}"/>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AE32C4BA-40DF-547A-2A77-B90DEC05BC6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E300DD6-9A6C-B68F-DF8D-270D93592BF6}"/>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32177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E88CB8-85A3-9CC0-6892-30939E122A2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7F7597D-53D3-50FA-836A-3D538FA037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269315-FFCC-D1C6-5A49-E5610B2A0B18}"/>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BC83E049-F293-30AA-1F75-191291B0EAF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23831B1-7E11-6E9F-F6BC-0DBC594050C2}"/>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152694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A103-32C4-D438-C155-50C52CF9DCC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2809D5-8DCD-C1B9-69BF-37F0933494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EEF6F01-A7F3-97CC-8B1E-19E3570B558C}"/>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A9167C4F-1B76-BDD5-7B56-CBA4DC8067F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F8F02CF-0D89-56C3-89D6-068E5DC3EDBE}"/>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698903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2FBCF-52CB-25F9-B298-8DA4E766D50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882FD7F-6DE5-41E3-29A3-44E9F610DB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C29419-F2E1-208C-2C95-AFC0E6BFDF00}"/>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D4487E21-F881-D191-FBAB-724A94C1029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57B7DB-BE03-C8BF-6465-0EF4F96FD2A6}"/>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158766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01DBF-052A-71D2-9C6B-EF04DBEB6B5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D97B8CA-ED9D-6197-1319-BBF3517D175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DCD880-0170-510A-FEF9-346463E4C46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87D6B6A-8F3E-9FFA-5563-9216B9A05B71}"/>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6" name="Footer Placeholder 5">
            <a:extLst>
              <a:ext uri="{FF2B5EF4-FFF2-40B4-BE49-F238E27FC236}">
                <a16:creationId xmlns:a16="http://schemas.microsoft.com/office/drawing/2014/main" id="{7C3E3B82-6B53-BC1A-8439-E0A215181B6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8027AED-DFF4-56EC-9682-828403182F98}"/>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2248833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7B38B-CF72-4DBB-8411-84B14C93176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649967F-AD55-A77E-0B91-75771A657E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CE5AB7-ED46-06BE-5AF7-EA20BE760F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FCB7A0C-DB79-8A81-DF66-9B5200D1C2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3787A1-57F8-B20D-1087-D71EF12442D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987BAB4-7721-81F9-F392-D5B3DBC7CAC3}"/>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8" name="Footer Placeholder 7">
            <a:extLst>
              <a:ext uri="{FF2B5EF4-FFF2-40B4-BE49-F238E27FC236}">
                <a16:creationId xmlns:a16="http://schemas.microsoft.com/office/drawing/2014/main" id="{D19C08C9-E6E1-6890-E6A8-CA47C88A95F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AB8860A-03F9-45FF-B274-90EA79A1AF90}"/>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131419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5EB4C-1F56-FCF3-5D1F-DB6B9A40DE9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AC645EC-F85B-4577-0B55-55F243960E32}"/>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4" name="Footer Placeholder 3">
            <a:extLst>
              <a:ext uri="{FF2B5EF4-FFF2-40B4-BE49-F238E27FC236}">
                <a16:creationId xmlns:a16="http://schemas.microsoft.com/office/drawing/2014/main" id="{ADDC884C-D41D-4F7E-EDDD-C98532659C5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A21A195-DFAA-3985-B308-ACBFA3C73A51}"/>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2732222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EE5CA6-CFAF-2253-CAF5-0C68635B4A8C}"/>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3" name="Footer Placeholder 2">
            <a:extLst>
              <a:ext uri="{FF2B5EF4-FFF2-40B4-BE49-F238E27FC236}">
                <a16:creationId xmlns:a16="http://schemas.microsoft.com/office/drawing/2014/main" id="{55F6A670-E28D-715E-9A21-3A2A3789BFE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D1188E3-412F-86EE-3FBC-72D0CAEB6EC2}"/>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60727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92A69-3275-E06E-DCCC-29006CE302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8860BA2-4E85-7425-E2C0-12D9F5DED1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C2DE294-C10D-5BDC-E6F3-9DFA08B7FB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673B3D-8676-A68A-EE95-53078D544389}"/>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6" name="Footer Placeholder 5">
            <a:extLst>
              <a:ext uri="{FF2B5EF4-FFF2-40B4-BE49-F238E27FC236}">
                <a16:creationId xmlns:a16="http://schemas.microsoft.com/office/drawing/2014/main" id="{1D2A926D-9235-3B29-8766-4D766E0892A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435956B-F9AA-ADDC-C56F-8FEBB4CCCD2F}"/>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1077294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1EFDD-3E41-71DE-9B21-7D325A980F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5FC18DD-9FB4-85FE-ACF0-26FC6D3E1C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07A59DD-C18E-8CBE-D360-EA6625836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7FC6A8-E3E2-CB0D-E084-0152B47D01EC}"/>
              </a:ext>
            </a:extLst>
          </p:cNvPr>
          <p:cNvSpPr>
            <a:spLocks noGrp="1"/>
          </p:cNvSpPr>
          <p:nvPr>
            <p:ph type="dt" sz="half" idx="10"/>
          </p:nvPr>
        </p:nvSpPr>
        <p:spPr/>
        <p:txBody>
          <a:bodyPr/>
          <a:lstStyle/>
          <a:p>
            <a:fld id="{01B1CF02-CF7D-467D-96AD-D52F03FFF46E}" type="datetimeFigureOut">
              <a:rPr lang="en-IN" smtClean="0"/>
              <a:t>01-12-2023</a:t>
            </a:fld>
            <a:endParaRPr lang="en-IN"/>
          </a:p>
        </p:txBody>
      </p:sp>
      <p:sp>
        <p:nvSpPr>
          <p:cNvPr id="6" name="Footer Placeholder 5">
            <a:extLst>
              <a:ext uri="{FF2B5EF4-FFF2-40B4-BE49-F238E27FC236}">
                <a16:creationId xmlns:a16="http://schemas.microsoft.com/office/drawing/2014/main" id="{30D0ACD5-6BF4-C28C-225E-D7B733100DB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26B83C0-88A5-1C5A-1CEC-DDEAFD5CC720}"/>
              </a:ext>
            </a:extLst>
          </p:cNvPr>
          <p:cNvSpPr>
            <a:spLocks noGrp="1"/>
          </p:cNvSpPr>
          <p:nvPr>
            <p:ph type="sldNum" sz="quarter" idx="12"/>
          </p:nvPr>
        </p:nvSpPr>
        <p:spPr/>
        <p:txBody>
          <a:bodyPr/>
          <a:lstStyle/>
          <a:p>
            <a:fld id="{2F2E9413-7A91-46D7-B335-6F83F46E6D78}" type="slidenum">
              <a:rPr lang="en-IN" smtClean="0"/>
              <a:t>‹#›</a:t>
            </a:fld>
            <a:endParaRPr lang="en-IN"/>
          </a:p>
        </p:txBody>
      </p:sp>
    </p:spTree>
    <p:extLst>
      <p:ext uri="{BB962C8B-B14F-4D97-AF65-F5344CB8AC3E}">
        <p14:creationId xmlns:p14="http://schemas.microsoft.com/office/powerpoint/2010/main" val="202796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D0FFC1-8EA4-D911-DE9D-BB075F0BB9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F81A6EC-2914-4812-BC2D-58E12FE88D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853A9A0-A361-0640-6DA1-49A020A0D8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B1CF02-CF7D-467D-96AD-D52F03FFF46E}" type="datetimeFigureOut">
              <a:rPr lang="en-IN" smtClean="0"/>
              <a:t>01-12-2023</a:t>
            </a:fld>
            <a:endParaRPr lang="en-IN"/>
          </a:p>
        </p:txBody>
      </p:sp>
      <p:sp>
        <p:nvSpPr>
          <p:cNvPr id="5" name="Footer Placeholder 4">
            <a:extLst>
              <a:ext uri="{FF2B5EF4-FFF2-40B4-BE49-F238E27FC236}">
                <a16:creationId xmlns:a16="http://schemas.microsoft.com/office/drawing/2014/main" id="{8EC525A4-83FF-980C-085F-3374821FFA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A969A09-35CB-1E44-6C66-800E3D25A4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E9413-7A91-46D7-B335-6F83F46E6D78}" type="slidenum">
              <a:rPr lang="en-IN" smtClean="0"/>
              <a:t>‹#›</a:t>
            </a:fld>
            <a:endParaRPr lang="en-IN"/>
          </a:p>
        </p:txBody>
      </p:sp>
    </p:spTree>
    <p:extLst>
      <p:ext uri="{BB962C8B-B14F-4D97-AF65-F5344CB8AC3E}">
        <p14:creationId xmlns:p14="http://schemas.microsoft.com/office/powerpoint/2010/main" val="1974426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tutorialspoint.com/The-OSI-Reference-Model" TargetMode="External"/><Relationship Id="rId2" Type="http://schemas.openxmlformats.org/officeDocument/2006/relationships/hyperlink" Target="https://www.tutorialspoint.com/data_communication_computer_network/network_layer_introduction.htm"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s://www.tutorialspoint.com/Local-Area-Networks"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whatismyipaddress.com/ip-protocol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loud.google.com/learn/what-is-cloud-storage" TargetMode="External"/><Relationship Id="rId2" Type="http://schemas.openxmlformats.org/officeDocument/2006/relationships/hyperlink" Target="https://whatismyipaddress.com/firewall" TargetMode="External"/><Relationship Id="rId1" Type="http://schemas.openxmlformats.org/officeDocument/2006/relationships/slideLayout" Target="../slideLayouts/slideLayout2.xml"/><Relationship Id="rId4" Type="http://schemas.openxmlformats.org/officeDocument/2006/relationships/hyperlink" Target="https://www.fcc.gov/general/voice-over-internet-protocol-voip"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techopedia.com/network/best-wifi-route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8BD5AE6-6E22-3F52-2022-769BDC35BF47}"/>
              </a:ext>
            </a:extLst>
          </p:cNvPr>
          <p:cNvSpPr txBox="1"/>
          <p:nvPr/>
        </p:nvSpPr>
        <p:spPr>
          <a:xfrm>
            <a:off x="429370" y="904492"/>
            <a:ext cx="10933044" cy="1894749"/>
          </a:xfrm>
          <a:prstGeom prst="rect">
            <a:avLst/>
          </a:prstGeom>
          <a:noFill/>
        </p:spPr>
        <p:txBody>
          <a:bodyPr wrap="square">
            <a:spAutoFit/>
          </a:bodyPr>
          <a:lstStyle/>
          <a:p>
            <a:pPr>
              <a:lnSpc>
                <a:spcPct val="150000"/>
              </a:lnSpc>
            </a:pPr>
            <a:r>
              <a:rPr lang="en-US" sz="1600" b="0" i="0" dirty="0">
                <a:solidFill>
                  <a:srgbClr val="000000"/>
                </a:solidFill>
                <a:effectLst/>
                <a:latin typeface="Times New Roman" panose="02020603050405020304" pitchFamily="18" charset="0"/>
                <a:cs typeface="Times New Roman" panose="02020603050405020304" pitchFamily="18" charset="0"/>
              </a:rPr>
              <a:t>A gateway is a network node that forms a passage between two networks operating with different transmission protocols. The most common type of gateways, the network gateway operates at layer 3, i.e. </a:t>
            </a:r>
            <a:r>
              <a:rPr lang="en-US" sz="1600" b="1" i="0" u="none" strike="noStrike" dirty="0">
                <a:solidFill>
                  <a:srgbClr val="008000"/>
                </a:solidFill>
                <a:effectLst/>
                <a:latin typeface="Times New Roman" panose="02020603050405020304" pitchFamily="18" charset="0"/>
                <a:cs typeface="Times New Roman" panose="02020603050405020304" pitchFamily="18" charset="0"/>
                <a:hlinkClick r:id="rId2"/>
              </a:rPr>
              <a:t>network layer</a:t>
            </a:r>
            <a:r>
              <a:rPr lang="en-US" sz="1600" b="0" i="0" dirty="0">
                <a:solidFill>
                  <a:srgbClr val="000000"/>
                </a:solidFill>
                <a:effectLst/>
                <a:latin typeface="Times New Roman" panose="02020603050405020304" pitchFamily="18" charset="0"/>
                <a:cs typeface="Times New Roman" panose="02020603050405020304" pitchFamily="18" charset="0"/>
              </a:rPr>
              <a:t> of the OSI (open systems interconnection) model. However, depending upon the functionality, a gateway can operate at any of the seven layers of </a:t>
            </a:r>
            <a:r>
              <a:rPr lang="en-US" sz="1600" b="1" i="0" u="none" strike="noStrike" dirty="0">
                <a:solidFill>
                  <a:srgbClr val="008000"/>
                </a:solidFill>
                <a:effectLst/>
                <a:latin typeface="Times New Roman" panose="02020603050405020304" pitchFamily="18" charset="0"/>
                <a:cs typeface="Times New Roman" panose="02020603050405020304" pitchFamily="18" charset="0"/>
                <a:hlinkClick r:id="rId3"/>
              </a:rPr>
              <a:t>OSI model</a:t>
            </a:r>
            <a:r>
              <a:rPr lang="en-US" sz="1600" b="0" i="0" dirty="0">
                <a:solidFill>
                  <a:srgbClr val="000000"/>
                </a:solidFill>
                <a:effectLst/>
                <a:latin typeface="Times New Roman" panose="02020603050405020304" pitchFamily="18" charset="0"/>
                <a:cs typeface="Times New Roman" panose="02020603050405020304" pitchFamily="18" charset="0"/>
              </a:rPr>
              <a:t>. It acts as the entry – exit point for a network since all traffic that flows across the networks should pass through the gateway. Only the internal traffic between the nodes of a </a:t>
            </a:r>
            <a:r>
              <a:rPr lang="en-US" sz="1600" b="1" i="0" u="none" strike="noStrike" dirty="0">
                <a:solidFill>
                  <a:srgbClr val="008000"/>
                </a:solidFill>
                <a:effectLst/>
                <a:latin typeface="Times New Roman" panose="02020603050405020304" pitchFamily="18" charset="0"/>
                <a:cs typeface="Times New Roman" panose="02020603050405020304" pitchFamily="18" charset="0"/>
                <a:hlinkClick r:id="rId4"/>
              </a:rPr>
              <a:t>LAN</a:t>
            </a:r>
            <a:r>
              <a:rPr lang="en-US" sz="1600" b="0" i="0" dirty="0">
                <a:solidFill>
                  <a:srgbClr val="000000"/>
                </a:solidFill>
                <a:effectLst/>
                <a:latin typeface="Times New Roman" panose="02020603050405020304" pitchFamily="18" charset="0"/>
                <a:cs typeface="Times New Roman" panose="02020603050405020304" pitchFamily="18" charset="0"/>
              </a:rPr>
              <a:t> does not pass through the gateway.</a:t>
            </a:r>
            <a:endParaRPr lang="en-IN" sz="1600" dirty="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0FD35C31-C026-A90D-382D-AFB493D54647}"/>
              </a:ext>
            </a:extLst>
          </p:cNvPr>
          <p:cNvSpPr/>
          <p:nvPr/>
        </p:nvSpPr>
        <p:spPr>
          <a:xfrm>
            <a:off x="3309239" y="337099"/>
            <a:ext cx="4220646" cy="477054"/>
          </a:xfrm>
          <a:prstGeom prst="rect">
            <a:avLst/>
          </a:prstGeom>
          <a:noFill/>
        </p:spPr>
        <p:txBody>
          <a:bodyPr wrap="square" lIns="91440" tIns="45720" rIns="91440" bIns="45720">
            <a:spAutoFit/>
          </a:bodyPr>
          <a:lstStyle/>
          <a:p>
            <a:pPr algn="ctr"/>
            <a:r>
              <a:rPr lang="en-US" sz="25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GATEWAY</a:t>
            </a:r>
          </a:p>
        </p:txBody>
      </p:sp>
      <p:pic>
        <p:nvPicPr>
          <p:cNvPr id="8" name="Picture 7">
            <a:extLst>
              <a:ext uri="{FF2B5EF4-FFF2-40B4-BE49-F238E27FC236}">
                <a16:creationId xmlns:a16="http://schemas.microsoft.com/office/drawing/2014/main" id="{1FD3CF58-04A3-B337-7A1B-553FE3237382}"/>
              </a:ext>
            </a:extLst>
          </p:cNvPr>
          <p:cNvPicPr>
            <a:picLocks noChangeAspect="1"/>
          </p:cNvPicPr>
          <p:nvPr/>
        </p:nvPicPr>
        <p:blipFill>
          <a:blip r:embed="rId5"/>
          <a:stretch>
            <a:fillRect/>
          </a:stretch>
        </p:blipFill>
        <p:spPr>
          <a:xfrm>
            <a:off x="5144493" y="2835146"/>
            <a:ext cx="6260051" cy="3907017"/>
          </a:xfrm>
          <a:prstGeom prst="rect">
            <a:avLst/>
          </a:prstGeom>
        </p:spPr>
      </p:pic>
    </p:spTree>
    <p:extLst>
      <p:ext uri="{BB962C8B-B14F-4D97-AF65-F5344CB8AC3E}">
        <p14:creationId xmlns:p14="http://schemas.microsoft.com/office/powerpoint/2010/main" val="3233461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394ECC8-6ED4-F628-9E49-092F6373D669}"/>
              </a:ext>
            </a:extLst>
          </p:cNvPr>
          <p:cNvSpPr txBox="1"/>
          <p:nvPr/>
        </p:nvSpPr>
        <p:spPr>
          <a:xfrm>
            <a:off x="423407" y="340119"/>
            <a:ext cx="4418937" cy="369332"/>
          </a:xfrm>
          <a:prstGeom prst="rect">
            <a:avLst/>
          </a:prstGeom>
          <a:noFill/>
        </p:spPr>
        <p:txBody>
          <a:bodyPr wrap="square">
            <a:spAutoFit/>
          </a:bodyPr>
          <a:lstStyle/>
          <a:p>
            <a:pPr algn="l"/>
            <a:r>
              <a:rPr lang="en-US" b="1" i="0" dirty="0">
                <a:effectLst/>
                <a:latin typeface="helvetica" panose="020B0604020202020204" pitchFamily="34" charset="0"/>
              </a:rPr>
              <a:t>How Does a Network Gateway Work?</a:t>
            </a:r>
          </a:p>
        </p:txBody>
      </p:sp>
      <p:sp>
        <p:nvSpPr>
          <p:cNvPr id="11" name="TextBox 10">
            <a:extLst>
              <a:ext uri="{FF2B5EF4-FFF2-40B4-BE49-F238E27FC236}">
                <a16:creationId xmlns:a16="http://schemas.microsoft.com/office/drawing/2014/main" id="{FE85A817-A1CD-62A5-D9AD-01EB447DBCE0}"/>
              </a:ext>
            </a:extLst>
          </p:cNvPr>
          <p:cNvSpPr txBox="1"/>
          <p:nvPr/>
        </p:nvSpPr>
        <p:spPr>
          <a:xfrm>
            <a:off x="423407" y="818984"/>
            <a:ext cx="11424036" cy="5870646"/>
          </a:xfrm>
          <a:prstGeom prst="rect">
            <a:avLst/>
          </a:prstGeom>
          <a:noFill/>
        </p:spPr>
        <p:txBody>
          <a:bodyPr wrap="square">
            <a:spAutoFit/>
          </a:bodyPr>
          <a:lstStyle/>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A </a:t>
            </a:r>
            <a:r>
              <a:rPr lang="en-US" sz="1400" b="1" i="0" dirty="0">
                <a:solidFill>
                  <a:srgbClr val="333333"/>
                </a:solidFill>
                <a:effectLst/>
                <a:latin typeface="Times New Roman" panose="02020603050405020304" pitchFamily="18" charset="0"/>
                <a:cs typeface="Times New Roman" panose="02020603050405020304" pitchFamily="18" charset="0"/>
              </a:rPr>
              <a:t>network node </a:t>
            </a:r>
            <a:r>
              <a:rPr lang="en-US" sz="1400" b="0" i="0" dirty="0">
                <a:solidFill>
                  <a:srgbClr val="333333"/>
                </a:solidFill>
                <a:effectLst/>
                <a:latin typeface="Times New Roman" panose="02020603050405020304" pitchFamily="18" charset="0"/>
                <a:cs typeface="Times New Roman" panose="02020603050405020304" pitchFamily="18" charset="0"/>
              </a:rPr>
              <a:t>is a networked device that accesses the internet. That includes routers, computers, printers, bridges, modems, hubs, and switches. It is simply the physical place where data stops to be either transported or used/read. </a:t>
            </a:r>
          </a:p>
          <a:p>
            <a:pPr algn="l">
              <a:lnSpc>
                <a:spcPct val="150000"/>
              </a:lnSpc>
            </a:pPr>
            <a:endParaRPr lang="en-US" sz="14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A gateway, then, is a specific kind of node: It is a computer that sits in between multiple networks, applications, or devices and converts the information and data to the appropriate format or </a:t>
            </a:r>
            <a:r>
              <a:rPr lang="en-US" sz="1400" b="0" i="0" u="sng" dirty="0">
                <a:solidFill>
                  <a:srgbClr val="02B7ED"/>
                </a:solidFill>
                <a:effectLst/>
                <a:latin typeface="Times New Roman" panose="02020603050405020304" pitchFamily="18" charset="0"/>
                <a:cs typeface="Times New Roman" panose="02020603050405020304" pitchFamily="18" charset="0"/>
                <a:hlinkClick r:id="rId2"/>
              </a:rPr>
              <a:t>protocol.</a:t>
            </a:r>
            <a:r>
              <a:rPr lang="en-US" sz="1400" b="0" i="0" dirty="0">
                <a:solidFill>
                  <a:srgbClr val="333333"/>
                </a:solidFill>
                <a:effectLst/>
                <a:latin typeface="Times New Roman" panose="02020603050405020304" pitchFamily="18" charset="0"/>
                <a:cs typeface="Times New Roman" panose="02020603050405020304" pitchFamily="18" charset="0"/>
              </a:rPr>
              <a:t> </a:t>
            </a:r>
          </a:p>
          <a:p>
            <a:pPr algn="l">
              <a:lnSpc>
                <a:spcPct val="150000"/>
              </a:lnSpc>
            </a:pPr>
            <a:endParaRPr lang="en-US" sz="14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You may think of a gateway as a protocol converter. The reason why gateways make internet usage possible is because LANs (local-area networks) use different protocols than the rest of the internet. The gateway allows for information to be converted, which is what provides interpretable and usable communication between devices on the internet. </a:t>
            </a:r>
          </a:p>
          <a:p>
            <a:pPr algn="l">
              <a:lnSpc>
                <a:spcPct val="150000"/>
              </a:lnSpc>
            </a:pPr>
            <a:endParaRPr lang="en-US" sz="14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At work, the gateway is the computer that routes traffic from a workstation to the outside network that serves up web pages. At home, it is the hardware that allows anyone on your network to connect to your ISP, and therefore to the internet. </a:t>
            </a:r>
          </a:p>
          <a:p>
            <a:pPr algn="l">
              <a:lnSpc>
                <a:spcPct val="150000"/>
              </a:lnSpc>
            </a:pPr>
            <a:endParaRPr lang="en-US" sz="14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A computer-server that is in the role of a gateway may also be a firewall and proxy server. The firewall keeps out unwanted internet traffic and prevents outsiders from accessing private networks. </a:t>
            </a:r>
          </a:p>
          <a:p>
            <a:pPr algn="l">
              <a:lnSpc>
                <a:spcPct val="150000"/>
              </a:lnSpc>
            </a:pPr>
            <a:endParaRPr lang="en-US" sz="14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pPr>
            <a:r>
              <a:rPr lang="en-US" sz="1400" b="0" i="0" dirty="0">
                <a:solidFill>
                  <a:srgbClr val="333333"/>
                </a:solidFill>
                <a:effectLst/>
                <a:latin typeface="Times New Roman" panose="02020603050405020304" pitchFamily="18" charset="0"/>
                <a:cs typeface="Times New Roman" panose="02020603050405020304" pitchFamily="18" charset="0"/>
              </a:rPr>
              <a:t>A proxy server is a kind of software that “sits” between the programs on your computer and the server itself. The proxy server’s task is to make sure that the real server can handle all of your online data requests</a:t>
            </a:r>
          </a:p>
        </p:txBody>
      </p:sp>
    </p:spTree>
    <p:extLst>
      <p:ext uri="{BB962C8B-B14F-4D97-AF65-F5344CB8AC3E}">
        <p14:creationId xmlns:p14="http://schemas.microsoft.com/office/powerpoint/2010/main" val="4169082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38163C-E3A0-6235-643B-D9201C428B6A}"/>
              </a:ext>
            </a:extLst>
          </p:cNvPr>
          <p:cNvSpPr txBox="1"/>
          <p:nvPr/>
        </p:nvSpPr>
        <p:spPr>
          <a:xfrm>
            <a:off x="222636" y="355681"/>
            <a:ext cx="11346512" cy="5588068"/>
          </a:xfrm>
          <a:prstGeom prst="rect">
            <a:avLst/>
          </a:prstGeom>
          <a:noFill/>
        </p:spPr>
        <p:txBody>
          <a:bodyPr wrap="square">
            <a:spAutoFit/>
          </a:bodyPr>
          <a:lstStyle/>
          <a:p>
            <a:pPr algn="l">
              <a:lnSpc>
                <a:spcPct val="150000"/>
              </a:lnSpc>
            </a:pPr>
            <a:r>
              <a:rPr lang="en-US" b="1" i="0" dirty="0">
                <a:solidFill>
                  <a:srgbClr val="1F4872"/>
                </a:solidFill>
                <a:effectLst/>
                <a:latin typeface="Times New Roman" panose="02020603050405020304" pitchFamily="18" charset="0"/>
                <a:cs typeface="Times New Roman" panose="02020603050405020304" pitchFamily="18" charset="0"/>
              </a:rPr>
              <a:t>Gateway Features</a:t>
            </a:r>
          </a:p>
          <a:p>
            <a:pPr algn="l">
              <a:lnSpc>
                <a:spcPct val="150000"/>
              </a:lnSpc>
            </a:pPr>
            <a:endParaRPr lang="en-US" sz="1600" b="1" i="0" dirty="0">
              <a:solidFill>
                <a:srgbClr val="1F4872"/>
              </a:solidFill>
              <a:effectLst/>
              <a:latin typeface="Times New Roman" panose="02020603050405020304" pitchFamily="18" charset="0"/>
              <a:cs typeface="Times New Roman" panose="02020603050405020304" pitchFamily="18" charset="0"/>
            </a:endParaRPr>
          </a:p>
          <a:p>
            <a:pPr algn="l">
              <a:lnSpc>
                <a:spcPct val="150000"/>
              </a:lnSpc>
            </a:pPr>
            <a:r>
              <a:rPr lang="en-US" sz="1600" b="0" i="0" dirty="0">
                <a:solidFill>
                  <a:srgbClr val="333333"/>
                </a:solidFill>
                <a:effectLst/>
                <a:latin typeface="Times New Roman" panose="02020603050405020304" pitchFamily="18" charset="0"/>
                <a:cs typeface="Times New Roman" panose="02020603050405020304" pitchFamily="18" charset="0"/>
              </a:rPr>
              <a:t>Gateways have many features and distinct capabilities. Let’s break down some of the most commonly utilized gateway features. </a:t>
            </a:r>
          </a:p>
          <a:p>
            <a:pPr algn="l">
              <a:lnSpc>
                <a:spcPct val="150000"/>
              </a:lnSpc>
              <a:buFont typeface="Arial" panose="020B0604020202020204" pitchFamily="34" charset="0"/>
              <a:buChar char="•"/>
            </a:pPr>
            <a:r>
              <a:rPr lang="en-US" sz="1600" b="1" i="0" dirty="0">
                <a:solidFill>
                  <a:srgbClr val="333333"/>
                </a:solidFill>
                <a:effectLst/>
                <a:latin typeface="Times New Roman" panose="02020603050405020304" pitchFamily="18" charset="0"/>
                <a:cs typeface="Times New Roman" panose="02020603050405020304" pitchFamily="18" charset="0"/>
              </a:rPr>
              <a:t>Security: </a:t>
            </a:r>
            <a:r>
              <a:rPr lang="en-US" sz="1600" b="0" i="0" dirty="0">
                <a:solidFill>
                  <a:srgbClr val="333333"/>
                </a:solidFill>
                <a:effectLst/>
                <a:latin typeface="Times New Roman" panose="02020603050405020304" pitchFamily="18" charset="0"/>
                <a:cs typeface="Times New Roman" panose="02020603050405020304" pitchFamily="18" charset="0"/>
              </a:rPr>
              <a:t>Gateways are one part of a comprehensive data security plan. When a gateway is used as a firewall or security tool, it can protect data that is passed between networks or has migrated to the cloud. Secure Internet Gateways (SIGs) exist to provide as much protection as possible against internet attacks and vulnerabilities. </a:t>
            </a:r>
          </a:p>
          <a:p>
            <a:pPr algn="l">
              <a:lnSpc>
                <a:spcPct val="150000"/>
              </a:lnSpc>
              <a:buFont typeface="Arial" panose="020B0604020202020204" pitchFamily="34" charset="0"/>
              <a:buChar char="•"/>
            </a:pPr>
            <a:endParaRPr lang="en-US" sz="16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buFont typeface="Arial" panose="020B0604020202020204" pitchFamily="34" charset="0"/>
              <a:buChar char="•"/>
            </a:pPr>
            <a:r>
              <a:rPr lang="en-US" sz="1600" b="1" i="0" dirty="0">
                <a:solidFill>
                  <a:srgbClr val="333333"/>
                </a:solidFill>
                <a:effectLst/>
                <a:latin typeface="Times New Roman" panose="02020603050405020304" pitchFamily="18" charset="0"/>
                <a:cs typeface="Times New Roman" panose="02020603050405020304" pitchFamily="18" charset="0"/>
              </a:rPr>
              <a:t>Visibility: </a:t>
            </a:r>
            <a:r>
              <a:rPr lang="en-US" sz="1600" b="0" i="0" dirty="0">
                <a:solidFill>
                  <a:srgbClr val="333333"/>
                </a:solidFill>
                <a:effectLst/>
                <a:latin typeface="Times New Roman" panose="02020603050405020304" pitchFamily="18" charset="0"/>
                <a:cs typeface="Times New Roman" panose="02020603050405020304" pitchFamily="18" charset="0"/>
              </a:rPr>
              <a:t>Gateways are an excellent place for monitoring network activity. Gateways should always be visible and ready to be updated with new instructions. </a:t>
            </a:r>
          </a:p>
          <a:p>
            <a:pPr algn="l">
              <a:lnSpc>
                <a:spcPct val="150000"/>
              </a:lnSpc>
              <a:buFont typeface="Arial" panose="020B0604020202020204" pitchFamily="34" charset="0"/>
              <a:buChar char="•"/>
            </a:pPr>
            <a:endParaRPr lang="en-US" sz="16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buFont typeface="Arial" panose="020B0604020202020204" pitchFamily="34" charset="0"/>
              <a:buChar char="•"/>
            </a:pPr>
            <a:r>
              <a:rPr lang="en-US" sz="1600" b="1" i="0" dirty="0">
                <a:solidFill>
                  <a:srgbClr val="333333"/>
                </a:solidFill>
                <a:effectLst/>
                <a:latin typeface="Times New Roman" panose="02020603050405020304" pitchFamily="18" charset="0"/>
                <a:cs typeface="Times New Roman" panose="02020603050405020304" pitchFamily="18" charset="0"/>
              </a:rPr>
              <a:t>Multiprotocol: </a:t>
            </a:r>
            <a:r>
              <a:rPr lang="en-US" sz="1600" b="0" i="0" dirty="0">
                <a:solidFill>
                  <a:srgbClr val="333333"/>
                </a:solidFill>
                <a:effectLst/>
                <a:latin typeface="Times New Roman" panose="02020603050405020304" pitchFamily="18" charset="0"/>
                <a:cs typeface="Times New Roman" panose="02020603050405020304" pitchFamily="18" charset="0"/>
              </a:rPr>
              <a:t>Because gateways are programmable, they can be customized to work with a number of network protocols. That means you have more flexibility, better security, and a higher level of network resilience. </a:t>
            </a:r>
          </a:p>
          <a:p>
            <a:pPr algn="l">
              <a:lnSpc>
                <a:spcPct val="150000"/>
              </a:lnSpc>
              <a:buFont typeface="Arial" panose="020B0604020202020204" pitchFamily="34" charset="0"/>
              <a:buChar char="•"/>
            </a:pPr>
            <a:endParaRPr lang="en-US" sz="1600" b="0" i="0" dirty="0">
              <a:solidFill>
                <a:srgbClr val="333333"/>
              </a:solidFill>
              <a:effectLst/>
              <a:latin typeface="Times New Roman" panose="02020603050405020304" pitchFamily="18" charset="0"/>
              <a:cs typeface="Times New Roman" panose="02020603050405020304" pitchFamily="18" charset="0"/>
            </a:endParaRPr>
          </a:p>
          <a:p>
            <a:pPr algn="l">
              <a:lnSpc>
                <a:spcPct val="150000"/>
              </a:lnSpc>
              <a:buFont typeface="Arial" panose="020B0604020202020204" pitchFamily="34" charset="0"/>
              <a:buChar char="•"/>
            </a:pPr>
            <a:r>
              <a:rPr lang="en-US" sz="1600" b="1" i="0" dirty="0">
                <a:solidFill>
                  <a:srgbClr val="333333"/>
                </a:solidFill>
                <a:effectLst/>
                <a:latin typeface="Times New Roman" panose="02020603050405020304" pitchFamily="18" charset="0"/>
                <a:cs typeface="Times New Roman" panose="02020603050405020304" pitchFamily="18" charset="0"/>
              </a:rPr>
              <a:t>Analytics: </a:t>
            </a:r>
            <a:r>
              <a:rPr lang="en-US" sz="1600" b="0" i="0" dirty="0">
                <a:solidFill>
                  <a:srgbClr val="333333"/>
                </a:solidFill>
                <a:effectLst/>
                <a:latin typeface="Times New Roman" panose="02020603050405020304" pitchFamily="18" charset="0"/>
                <a:cs typeface="Times New Roman" panose="02020603050405020304" pitchFamily="18" charset="0"/>
              </a:rPr>
              <a:t>As a visible, programmable, multiprotocol kind of software, gateways often play a key role in collecting network information from a variety of locations. It can also be used as an important diagnostic and troubleshooting tool.</a:t>
            </a:r>
          </a:p>
        </p:txBody>
      </p:sp>
    </p:spTree>
    <p:extLst>
      <p:ext uri="{BB962C8B-B14F-4D97-AF65-F5344CB8AC3E}">
        <p14:creationId xmlns:p14="http://schemas.microsoft.com/office/powerpoint/2010/main" val="1279514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0F017AD-A585-4B02-045D-DDD06861DC8A}"/>
              </a:ext>
            </a:extLst>
          </p:cNvPr>
          <p:cNvSpPr txBox="1"/>
          <p:nvPr/>
        </p:nvSpPr>
        <p:spPr>
          <a:xfrm>
            <a:off x="582434" y="316266"/>
            <a:ext cx="2582185" cy="369332"/>
          </a:xfrm>
          <a:prstGeom prst="rect">
            <a:avLst/>
          </a:prstGeom>
          <a:noFill/>
        </p:spPr>
        <p:txBody>
          <a:bodyPr wrap="square">
            <a:spAutoFit/>
          </a:bodyPr>
          <a:lstStyle/>
          <a:p>
            <a:pPr algn="l"/>
            <a:r>
              <a:rPr lang="en-IN" b="1" i="0" dirty="0">
                <a:solidFill>
                  <a:srgbClr val="1F4872"/>
                </a:solidFill>
                <a:effectLst/>
                <a:latin typeface="helvetica" panose="020B0604020202020204" pitchFamily="34" charset="0"/>
              </a:rPr>
              <a:t>Types of Gateways</a:t>
            </a:r>
          </a:p>
        </p:txBody>
      </p:sp>
      <p:sp>
        <p:nvSpPr>
          <p:cNvPr id="7" name="TextBox 6">
            <a:extLst>
              <a:ext uri="{FF2B5EF4-FFF2-40B4-BE49-F238E27FC236}">
                <a16:creationId xmlns:a16="http://schemas.microsoft.com/office/drawing/2014/main" id="{13EBF6DF-8545-98AA-4A94-F96BAA9F40F5}"/>
              </a:ext>
            </a:extLst>
          </p:cNvPr>
          <p:cNvSpPr txBox="1"/>
          <p:nvPr/>
        </p:nvSpPr>
        <p:spPr>
          <a:xfrm>
            <a:off x="582434" y="817420"/>
            <a:ext cx="11044362" cy="5957400"/>
          </a:xfrm>
          <a:prstGeom prst="rect">
            <a:avLst/>
          </a:prstGeom>
          <a:noFill/>
        </p:spPr>
        <p:txBody>
          <a:bodyPr wrap="square">
            <a:spAutoFit/>
          </a:bodyPr>
          <a:lstStyle/>
          <a:p>
            <a:pPr algn="l">
              <a:lnSpc>
                <a:spcPct val="150000"/>
              </a:lnSpc>
              <a:buFont typeface="+mj-lt"/>
              <a:buAutoNum type="arabicPeriod"/>
            </a:pPr>
            <a:r>
              <a:rPr lang="en-US" sz="1600" b="1" i="0" u="sng" dirty="0">
                <a:solidFill>
                  <a:srgbClr val="02B7ED"/>
                </a:solidFill>
                <a:effectLst/>
                <a:latin typeface="Times New Roman" panose="02020603050405020304" pitchFamily="18" charset="0"/>
                <a:cs typeface="Times New Roman" panose="02020603050405020304" pitchFamily="18" charset="0"/>
                <a:hlinkClick r:id="rId2"/>
              </a:rPr>
              <a:t>Internet Firewalls</a:t>
            </a:r>
            <a:r>
              <a:rPr lang="en-US" sz="1600" b="0" i="0" dirty="0">
                <a:solidFill>
                  <a:srgbClr val="333333"/>
                </a:solidFill>
                <a:effectLst/>
                <a:latin typeface="Times New Roman" panose="02020603050405020304" pitchFamily="18" charset="0"/>
                <a:cs typeface="Times New Roman" panose="02020603050405020304" pitchFamily="18" charset="0"/>
              </a:rPr>
              <a:t>: This gateway filters traffic and data that is transferred to and from a web server. Examines application-layer data. </a:t>
            </a:r>
          </a:p>
          <a:p>
            <a:pPr algn="l">
              <a:lnSpc>
                <a:spcPct val="150000"/>
              </a:lnSpc>
              <a:buFont typeface="+mj-lt"/>
              <a:buAutoNum type="arabicPeriod"/>
            </a:pPr>
            <a:r>
              <a:rPr lang="en-US" sz="1600" b="1" i="0" u="sng" dirty="0">
                <a:solidFill>
                  <a:srgbClr val="02B7ED"/>
                </a:solidFill>
                <a:effectLst/>
                <a:latin typeface="Times New Roman" panose="02020603050405020304" pitchFamily="18" charset="0"/>
                <a:cs typeface="Times New Roman" panose="02020603050405020304" pitchFamily="18" charset="0"/>
                <a:hlinkClick r:id="rId3"/>
              </a:rPr>
              <a:t>Cloud Storage:</a:t>
            </a:r>
            <a:r>
              <a:rPr lang="en-US" sz="1600" b="1" i="0" dirty="0">
                <a:solidFill>
                  <a:srgbClr val="333333"/>
                </a:solidFill>
                <a:effectLst/>
                <a:latin typeface="Times New Roman" panose="02020603050405020304" pitchFamily="18" charset="0"/>
                <a:cs typeface="Times New Roman" panose="02020603050405020304" pitchFamily="18" charset="0"/>
              </a:rPr>
              <a:t> </a:t>
            </a:r>
            <a:r>
              <a:rPr lang="en-US" sz="1600" b="0" i="0" dirty="0">
                <a:solidFill>
                  <a:srgbClr val="333333"/>
                </a:solidFill>
                <a:effectLst/>
                <a:latin typeface="Times New Roman" panose="02020603050405020304" pitchFamily="18" charset="0"/>
                <a:cs typeface="Times New Roman" panose="02020603050405020304" pitchFamily="18" charset="0"/>
              </a:rPr>
              <a:t>This kind of gateway is a hybrid cloud storage device that can be utilized by both hardware and software. The gateway itself stays on-site at the user’s home or workplace, and it translates cloud storage requests in the form of APIs, including SOAP and REST. This gateway allows the organization to integrate anything stored on a private cloud into their applications, instead of having to migrate to a public cloud.</a:t>
            </a:r>
          </a:p>
          <a:p>
            <a:pPr algn="l">
              <a:lnSpc>
                <a:spcPct val="150000"/>
              </a:lnSpc>
              <a:buFont typeface="+mj-lt"/>
              <a:buAutoNum type="arabicPeriod"/>
            </a:pPr>
            <a:r>
              <a:rPr lang="en-US" sz="1600" b="1" i="0" dirty="0">
                <a:solidFill>
                  <a:srgbClr val="333333"/>
                </a:solidFill>
                <a:effectLst/>
                <a:latin typeface="Times New Roman" panose="02020603050405020304" pitchFamily="18" charset="0"/>
                <a:cs typeface="Times New Roman" panose="02020603050405020304" pitchFamily="18" charset="0"/>
              </a:rPr>
              <a:t>Media Gateways: </a:t>
            </a:r>
            <a:r>
              <a:rPr lang="en-US" sz="1600" b="0" i="0" dirty="0">
                <a:solidFill>
                  <a:srgbClr val="333333"/>
                </a:solidFill>
                <a:effectLst/>
                <a:latin typeface="Times New Roman" panose="02020603050405020304" pitchFamily="18" charset="0"/>
                <a:cs typeface="Times New Roman" panose="02020603050405020304" pitchFamily="18" charset="0"/>
              </a:rPr>
              <a:t>A media gateway takes care of the conversion process of data from one format to another, based on differences between networks.</a:t>
            </a:r>
          </a:p>
          <a:p>
            <a:pPr algn="l">
              <a:lnSpc>
                <a:spcPct val="150000"/>
              </a:lnSpc>
              <a:buFont typeface="+mj-lt"/>
              <a:buAutoNum type="arabicPeriod"/>
            </a:pPr>
            <a:r>
              <a:rPr lang="en-US" sz="1600" b="1" i="0" dirty="0">
                <a:solidFill>
                  <a:srgbClr val="333333"/>
                </a:solidFill>
                <a:effectLst/>
                <a:latin typeface="Times New Roman" panose="02020603050405020304" pitchFamily="18" charset="0"/>
                <a:cs typeface="Times New Roman" panose="02020603050405020304" pitchFamily="18" charset="0"/>
              </a:rPr>
              <a:t>IoT Gateways: </a:t>
            </a:r>
            <a:r>
              <a:rPr lang="en-US" sz="1600" b="0" i="0" dirty="0">
                <a:solidFill>
                  <a:srgbClr val="333333"/>
                </a:solidFill>
                <a:effectLst/>
                <a:latin typeface="Times New Roman" panose="02020603050405020304" pitchFamily="18" charset="0"/>
                <a:cs typeface="Times New Roman" panose="02020603050405020304" pitchFamily="18" charset="0"/>
              </a:rPr>
              <a:t>These aggregate sensor data from any devices that are connected to an IoT environment. They translate data that flows between sensor protocols. Before the data can move forward ,the IoT gateway must translate and process it. </a:t>
            </a:r>
          </a:p>
          <a:p>
            <a:pPr algn="l">
              <a:lnSpc>
                <a:spcPct val="150000"/>
              </a:lnSpc>
              <a:buFont typeface="+mj-lt"/>
              <a:buAutoNum type="arabicPeriod"/>
            </a:pPr>
            <a:r>
              <a:rPr lang="en-US" sz="1600" b="1" i="0" dirty="0">
                <a:solidFill>
                  <a:srgbClr val="333333"/>
                </a:solidFill>
                <a:effectLst/>
                <a:latin typeface="Times New Roman" panose="02020603050405020304" pitchFamily="18" charset="0"/>
                <a:cs typeface="Times New Roman" panose="02020603050405020304" pitchFamily="18" charset="0"/>
              </a:rPr>
              <a:t>API, SOA, and XML Gateways: </a:t>
            </a:r>
            <a:r>
              <a:rPr lang="en-US" sz="1600" b="0" i="0" dirty="0">
                <a:solidFill>
                  <a:srgbClr val="333333"/>
                </a:solidFill>
                <a:effectLst/>
                <a:latin typeface="Times New Roman" panose="02020603050405020304" pitchFamily="18" charset="0"/>
                <a:cs typeface="Times New Roman" panose="02020603050405020304" pitchFamily="18" charset="0"/>
              </a:rPr>
              <a:t>The purpose of these gateways is to manage traffic that flows in and out of a microservice-oriented architecture, an XML-based web service, or another service.</a:t>
            </a:r>
          </a:p>
          <a:p>
            <a:pPr algn="l">
              <a:lnSpc>
                <a:spcPct val="150000"/>
              </a:lnSpc>
              <a:buFont typeface="+mj-lt"/>
              <a:buAutoNum type="arabicPeriod"/>
            </a:pPr>
            <a:r>
              <a:rPr lang="en-US" sz="1600" b="1" i="0" dirty="0">
                <a:solidFill>
                  <a:srgbClr val="333333"/>
                </a:solidFill>
                <a:effectLst/>
                <a:latin typeface="Times New Roman" panose="02020603050405020304" pitchFamily="18" charset="0"/>
                <a:cs typeface="Times New Roman" panose="02020603050405020304" pitchFamily="18" charset="0"/>
              </a:rPr>
              <a:t>Email Security Gateways: </a:t>
            </a:r>
            <a:r>
              <a:rPr lang="en-US" sz="1600" b="0" i="0" dirty="0">
                <a:solidFill>
                  <a:srgbClr val="333333"/>
                </a:solidFill>
                <a:effectLst/>
                <a:latin typeface="Times New Roman" panose="02020603050405020304" pitchFamily="18" charset="0"/>
                <a:cs typeface="Times New Roman" panose="02020603050405020304" pitchFamily="18" charset="0"/>
              </a:rPr>
              <a:t>An email security gateway prevents any email that violates a company or institutional policy from being transmitted. This also prevents the transmission of information that is being spread maliciously for any reason. </a:t>
            </a:r>
          </a:p>
          <a:p>
            <a:pPr algn="l">
              <a:lnSpc>
                <a:spcPct val="150000"/>
              </a:lnSpc>
              <a:buFont typeface="+mj-lt"/>
              <a:buAutoNum type="arabicPeriod"/>
            </a:pPr>
            <a:r>
              <a:rPr lang="en-US" sz="1600" b="1" i="0" dirty="0">
                <a:solidFill>
                  <a:srgbClr val="333333"/>
                </a:solidFill>
                <a:effectLst/>
                <a:latin typeface="Times New Roman" panose="02020603050405020304" pitchFamily="18" charset="0"/>
                <a:cs typeface="Times New Roman" panose="02020603050405020304" pitchFamily="18" charset="0"/>
              </a:rPr>
              <a:t>VoIP Trunk Gateways: </a:t>
            </a:r>
            <a:r>
              <a:rPr lang="en-US" sz="1600" b="0" i="0" dirty="0">
                <a:solidFill>
                  <a:srgbClr val="333333"/>
                </a:solidFill>
                <a:effectLst/>
                <a:latin typeface="Times New Roman" panose="02020603050405020304" pitchFamily="18" charset="0"/>
                <a:cs typeface="Times New Roman" panose="02020603050405020304" pitchFamily="18" charset="0"/>
              </a:rPr>
              <a:t>A VoIP Trunk Gateway equips landline telephone equipment and fax machines with a </a:t>
            </a:r>
            <a:r>
              <a:rPr lang="en-US" sz="1600" b="0" i="0" u="sng" dirty="0">
                <a:solidFill>
                  <a:srgbClr val="02B7ED"/>
                </a:solidFill>
                <a:effectLst/>
                <a:latin typeface="Times New Roman" panose="02020603050405020304" pitchFamily="18" charset="0"/>
                <a:cs typeface="Times New Roman" panose="02020603050405020304" pitchFamily="18" charset="0"/>
                <a:hlinkClick r:id="rId4"/>
              </a:rPr>
              <a:t>voice over IP (VoIP) network.</a:t>
            </a:r>
            <a:endParaRPr lang="en-US" sz="16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6545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C1F3E6D-0E42-4440-D4F6-5EEA2E8B8611}"/>
              </a:ext>
            </a:extLst>
          </p:cNvPr>
          <p:cNvSpPr txBox="1"/>
          <p:nvPr/>
        </p:nvSpPr>
        <p:spPr>
          <a:xfrm>
            <a:off x="646044" y="308314"/>
            <a:ext cx="3655612" cy="369332"/>
          </a:xfrm>
          <a:prstGeom prst="rect">
            <a:avLst/>
          </a:prstGeom>
          <a:noFill/>
        </p:spPr>
        <p:txBody>
          <a:bodyPr wrap="square">
            <a:spAutoFit/>
          </a:bodyPr>
          <a:lstStyle/>
          <a:p>
            <a:pPr algn="l"/>
            <a:r>
              <a:rPr lang="en-US" b="1" i="0" dirty="0">
                <a:solidFill>
                  <a:srgbClr val="1C2642"/>
                </a:solidFill>
                <a:effectLst/>
                <a:latin typeface="Inter"/>
              </a:rPr>
              <a:t>What Does Default Gateway Mean</a:t>
            </a:r>
          </a:p>
        </p:txBody>
      </p:sp>
      <p:sp>
        <p:nvSpPr>
          <p:cNvPr id="9" name="TextBox 8">
            <a:extLst>
              <a:ext uri="{FF2B5EF4-FFF2-40B4-BE49-F238E27FC236}">
                <a16:creationId xmlns:a16="http://schemas.microsoft.com/office/drawing/2014/main" id="{7A782653-2C8D-FD0A-5000-9F125D826A27}"/>
              </a:ext>
            </a:extLst>
          </p:cNvPr>
          <p:cNvSpPr txBox="1"/>
          <p:nvPr/>
        </p:nvSpPr>
        <p:spPr>
          <a:xfrm>
            <a:off x="447261" y="856939"/>
            <a:ext cx="11105984" cy="1156086"/>
          </a:xfrm>
          <a:prstGeom prst="rect">
            <a:avLst/>
          </a:prstGeom>
          <a:noFill/>
        </p:spPr>
        <p:txBody>
          <a:bodyPr wrap="square">
            <a:spAutoFit/>
          </a:bodyPr>
          <a:lstStyle/>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The word “default” is important here, in that the default gateway is just the gateway that is used if no other gateway is specified.</a:t>
            </a:r>
          </a:p>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It’s common practice to have a gateway in a network structure to send data outside of that discrete network itself. In some cases, the default gateway will be replaced by a specification, but largely, the gateway itself is often a “default gateway” as a matter of course</a:t>
            </a:r>
          </a:p>
        </p:txBody>
      </p:sp>
      <p:sp>
        <p:nvSpPr>
          <p:cNvPr id="11" name="TextBox 10">
            <a:extLst>
              <a:ext uri="{FF2B5EF4-FFF2-40B4-BE49-F238E27FC236}">
                <a16:creationId xmlns:a16="http://schemas.microsoft.com/office/drawing/2014/main" id="{BE8D906D-FBAD-20EF-1FCA-B5D5ADB0618C}"/>
              </a:ext>
            </a:extLst>
          </p:cNvPr>
          <p:cNvSpPr txBox="1"/>
          <p:nvPr/>
        </p:nvSpPr>
        <p:spPr>
          <a:xfrm>
            <a:off x="447261" y="2013025"/>
            <a:ext cx="11098695" cy="4480073"/>
          </a:xfrm>
          <a:prstGeom prst="rect">
            <a:avLst/>
          </a:prstGeom>
          <a:noFill/>
        </p:spPr>
        <p:txBody>
          <a:bodyPr wrap="square">
            <a:spAutoFit/>
          </a:bodyPr>
          <a:lstStyle/>
          <a:p>
            <a:pPr algn="l" rtl="0">
              <a:lnSpc>
                <a:spcPct val="150000"/>
              </a:lnSpc>
            </a:pPr>
            <a:r>
              <a:rPr lang="en-US" sz="1600" b="1" i="0" dirty="0">
                <a:solidFill>
                  <a:srgbClr val="1C2642"/>
                </a:solidFill>
                <a:effectLst/>
                <a:latin typeface="Times New Roman" panose="02020603050405020304" pitchFamily="18" charset="0"/>
                <a:cs typeface="Times New Roman" panose="02020603050405020304" pitchFamily="18" charset="0"/>
              </a:rPr>
              <a:t>Default Gateway Specifications</a:t>
            </a:r>
          </a:p>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In a traditional physical network, the default gateway is going to point to the IP address of piece of hardware that acts as the gateway. This can create some confusion.</a:t>
            </a:r>
          </a:p>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Most commonly, the IP address specified is the IP address for the </a:t>
            </a:r>
            <a:r>
              <a:rPr lang="en-US" sz="1600" b="0" i="0" u="none" strike="noStrike" dirty="0">
                <a:solidFill>
                  <a:srgbClr val="0070E0"/>
                </a:solidFill>
                <a:effectLst/>
                <a:latin typeface="Times New Roman" panose="02020603050405020304" pitchFamily="18" charset="0"/>
                <a:cs typeface="Times New Roman" panose="02020603050405020304" pitchFamily="18" charset="0"/>
                <a:hlinkClick r:id="rId2"/>
              </a:rPr>
              <a:t>router</a:t>
            </a:r>
            <a:r>
              <a:rPr lang="en-US" sz="1600" b="0" i="0" dirty="0">
                <a:solidFill>
                  <a:srgbClr val="2E364E"/>
                </a:solidFill>
                <a:effectLst/>
                <a:latin typeface="Times New Roman" panose="02020603050405020304" pitchFamily="18" charset="0"/>
                <a:cs typeface="Times New Roman" panose="02020603050405020304" pitchFamily="18" charset="0"/>
              </a:rPr>
              <a:t>. The router acts as the gateway, but the router, inherently, is just a piece of hardware that sends data. The router itself isn’t inherently labeled as “the gateway” – it acts as the default gateway because of how the system is set up. So when people ask: “is the default gateway the router?” – in a way, it is, and in a way, it isn’t.</a:t>
            </a:r>
          </a:p>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In virtual networks, this becomes very different. In a virtual machine subnet, the default gateway is not going to be a piece of hardware, but an internal IP address signaling the allocation of virtual resources. For example, a virtual machine may act as a default gateway.</a:t>
            </a:r>
          </a:p>
          <a:p>
            <a:pPr algn="l" rtl="0">
              <a:lnSpc>
                <a:spcPct val="150000"/>
              </a:lnSpc>
            </a:pPr>
            <a:r>
              <a:rPr lang="en-US" sz="1600" b="0" i="0" dirty="0">
                <a:solidFill>
                  <a:srgbClr val="2E364E"/>
                </a:solidFill>
                <a:effectLst/>
                <a:latin typeface="Times New Roman" panose="02020603050405020304" pitchFamily="18" charset="0"/>
                <a:cs typeface="Times New Roman" panose="02020603050405020304" pitchFamily="18" charset="0"/>
              </a:rPr>
              <a:t>Then there’s the software-defined wide area network or SD-WAN where modernization automates a lot of what used to be done manually. If you look at a flowchart for an SD-WAN, there’s often no need to confirm a default gateway, because that process is already set up in network automation</a:t>
            </a:r>
          </a:p>
        </p:txBody>
      </p:sp>
    </p:spTree>
    <p:extLst>
      <p:ext uri="{BB962C8B-B14F-4D97-AF65-F5344CB8AC3E}">
        <p14:creationId xmlns:p14="http://schemas.microsoft.com/office/powerpoint/2010/main" val="251033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efault Route in Cisco Routers - GeeksforGeeks">
            <a:extLst>
              <a:ext uri="{FF2B5EF4-FFF2-40B4-BE49-F238E27FC236}">
                <a16:creationId xmlns:a16="http://schemas.microsoft.com/office/drawing/2014/main" id="{FE6D48E9-D680-F53E-C1DA-9AE3810890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548640"/>
            <a:ext cx="10334468" cy="5661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224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1176</Words>
  <Application>Microsoft Office PowerPoint</Application>
  <PresentationFormat>Widescreen</PresentationFormat>
  <Paragraphs>40</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helvetica</vt:lpstr>
      <vt:lpstr>Inter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2023-12-01T14:23:20Z</dcterms:created>
  <dcterms:modified xsi:type="dcterms:W3CDTF">2023-12-01T15:02:04Z</dcterms:modified>
</cp:coreProperties>
</file>